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notesSlides/notesSlide19.xml" ContentType="application/vnd.openxmlformats-officedocument.presentationml.notesSlide+xml"/>
  <Override PartName="/ppt/tags/tag21.xml" ContentType="application/vnd.openxmlformats-officedocument.presentationml.tags+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5"/>
  </p:notesMasterIdLst>
  <p:sldIdLst>
    <p:sldId id="256" r:id="rId5"/>
    <p:sldId id="257" r:id="rId6"/>
    <p:sldId id="258" r:id="rId7"/>
    <p:sldId id="259" r:id="rId8"/>
    <p:sldId id="270" r:id="rId9"/>
    <p:sldId id="260" r:id="rId10"/>
    <p:sldId id="271" r:id="rId11"/>
    <p:sldId id="261" r:id="rId12"/>
    <p:sldId id="262" r:id="rId13"/>
    <p:sldId id="263" r:id="rId14"/>
    <p:sldId id="275" r:id="rId15"/>
    <p:sldId id="272" r:id="rId16"/>
    <p:sldId id="273" r:id="rId17"/>
    <p:sldId id="276" r:id="rId18"/>
    <p:sldId id="277" r:id="rId19"/>
    <p:sldId id="264" r:id="rId20"/>
    <p:sldId id="265" r:id="rId21"/>
    <p:sldId id="266" r:id="rId22"/>
    <p:sldId id="267" r:id="rId23"/>
    <p:sldId id="268" r:id="rId24"/>
  </p:sldIdLst>
  <p:sldSz cx="12192000" cy="6858000"/>
  <p:notesSz cx="6858000" cy="9144000"/>
  <p:embeddedFontLst>
    <p:embeddedFont>
      <p:font typeface="Century Gothic" panose="020B0502020202020204" pitchFamily="34" charset="0"/>
      <p:regular r:id="rId26"/>
      <p:bold r:id="rId27"/>
      <p:italic r:id="rId28"/>
      <p:boldItalic r:id="rId29"/>
    </p:embeddedFont>
  </p:embeddedFontLst>
  <p:custDataLst>
    <p:tags r:id="rId30"/>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6" d="100"/>
          <a:sy n="66" d="100"/>
        </p:scale>
        <p:origin x="1020"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1.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3.fntdata"/><Relationship Id="rId10" Type="http://schemas.openxmlformats.org/officeDocument/2006/relationships/slide" Target="slides/slide6.xml"/><Relationship Id="rId19" Type="http://schemas.openxmlformats.org/officeDocument/2006/relationships/slide" Target="slides/slide15.xml"/><Relationship Id="rId31" Type="http://customschemas.google.com/relationships/presentationmetadata" Target="meta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2.fntdata"/><Relationship Id="rId30" Type="http://schemas.openxmlformats.org/officeDocument/2006/relationships/tags" Target="tags/tag1.xml"/><Relationship Id="rId35" Type="http://schemas.openxmlformats.org/officeDocument/2006/relationships/tableStyles" Target="tableStyles.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media/media1.mp4>
</file>

<file path=ppt/media/media10.mp4>
</file>

<file path=ppt/media/media11.mp4>
</file>

<file path=ppt/media/media12.mp4>
</file>

<file path=ppt/media/media13.mp4>
</file>

<file path=ppt/media/media14.mp4>
</file>

<file path=ppt/media/media15.mp4>
</file>

<file path=ppt/media/media16.mp4>
</file>

<file path=ppt/media/media17.mp4>
</file>

<file path=ppt/media/media18.mp4>
</file>

<file path=ppt/media/media19.mp4>
</file>

<file path=ppt/media/media2.mp4>
</file>

<file path=ppt/media/media20.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280407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2505255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4199226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181022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754854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933671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105770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video" Target="../media/media1.mp4"/><Relationship Id="rId7" Type="http://schemas.openxmlformats.org/officeDocument/2006/relationships/image" Target="../media/image4.png"/><Relationship Id="rId2" Type="http://schemas.microsoft.com/office/2007/relationships/media" Target="../media/media1.mp4"/><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video" Target="../media/media10.mp4"/><Relationship Id="rId7" Type="http://schemas.openxmlformats.org/officeDocument/2006/relationships/image" Target="../media/image14.png"/><Relationship Id="rId2" Type="http://schemas.microsoft.com/office/2007/relationships/media" Target="../media/media10.mp4"/><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video" Target="../media/media11.mp4"/><Relationship Id="rId7" Type="http://schemas.openxmlformats.org/officeDocument/2006/relationships/image" Target="../media/image15.png"/><Relationship Id="rId2" Type="http://schemas.microsoft.com/office/2007/relationships/media" Target="../media/media11.mp4"/><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 Id="rId9" Type="http://schemas.openxmlformats.org/officeDocument/2006/relationships/image" Target="../media/image17.png"/></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video" Target="../media/media12.mp4"/><Relationship Id="rId7" Type="http://schemas.openxmlformats.org/officeDocument/2006/relationships/image" Target="../media/image18.png"/><Relationship Id="rId2" Type="http://schemas.microsoft.com/office/2007/relationships/media" Target="../media/media12.mp4"/><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 Id="rId9" Type="http://schemas.openxmlformats.org/officeDocument/2006/relationships/image" Target="../media/image20.png"/></Relationships>
</file>

<file path=ppt/slides/_rels/slide1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video" Target="../media/media13.mp4"/><Relationship Id="rId7" Type="http://schemas.openxmlformats.org/officeDocument/2006/relationships/image" Target="../media/image21.png"/><Relationship Id="rId2" Type="http://schemas.microsoft.com/office/2007/relationships/media" Target="../media/media13.mp4"/><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 Id="rId9" Type="http://schemas.openxmlformats.org/officeDocument/2006/relationships/image" Target="../media/image23.png"/></Relationships>
</file>

<file path=ppt/slides/_rels/slide1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video" Target="../media/media14.mp4"/><Relationship Id="rId7" Type="http://schemas.openxmlformats.org/officeDocument/2006/relationships/image" Target="../media/image24.png"/><Relationship Id="rId2" Type="http://schemas.microsoft.com/office/2007/relationships/media" Target="../media/media14.mp4"/><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 Id="rId9" Type="http://schemas.openxmlformats.org/officeDocument/2006/relationships/image" Target="../media/image26.png"/></Relationships>
</file>

<file path=ppt/slides/_rels/slide1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video" Target="../media/media15.mp4"/><Relationship Id="rId7" Type="http://schemas.openxmlformats.org/officeDocument/2006/relationships/image" Target="../media/image27.png"/><Relationship Id="rId2" Type="http://schemas.microsoft.com/office/2007/relationships/media" Target="../media/media15.mp4"/><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 Id="rId9" Type="http://schemas.openxmlformats.org/officeDocument/2006/relationships/image" Target="../media/image29.png"/></Relationships>
</file>

<file path=ppt/slides/_rels/slide16.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video" Target="../media/media16.mp4"/><Relationship Id="rId7" Type="http://schemas.openxmlformats.org/officeDocument/2006/relationships/image" Target="../media/image3.png"/><Relationship Id="rId2" Type="http://schemas.microsoft.com/office/2007/relationships/media" Target="../media/media16.mp4"/><Relationship Id="rId1" Type="http://schemas.openxmlformats.org/officeDocument/2006/relationships/tags" Target="../tags/tag17.xml"/><Relationship Id="rId6" Type="http://schemas.openxmlformats.org/officeDocument/2006/relationships/image" Target="../media/image30.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video" Target="../media/media17.mp4"/><Relationship Id="rId7" Type="http://schemas.openxmlformats.org/officeDocument/2006/relationships/image" Target="../media/image32.png"/><Relationship Id="rId2" Type="http://schemas.microsoft.com/office/2007/relationships/media" Target="../media/media17.mp4"/><Relationship Id="rId1" Type="http://schemas.openxmlformats.org/officeDocument/2006/relationships/tags" Target="../tags/tag18.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video" Target="../media/media18.mp4"/><Relationship Id="rId7" Type="http://schemas.openxmlformats.org/officeDocument/2006/relationships/image" Target="../media/image33.png"/><Relationship Id="rId2" Type="http://schemas.microsoft.com/office/2007/relationships/media" Target="../media/media18.mp4"/><Relationship Id="rId1" Type="http://schemas.openxmlformats.org/officeDocument/2006/relationships/tags" Target="../tags/tag19.xml"/><Relationship Id="rId6" Type="http://schemas.openxmlformats.org/officeDocument/2006/relationships/image" Target="../media/image3.png"/><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video" Target="../media/media19.mp4"/><Relationship Id="rId7" Type="http://schemas.openxmlformats.org/officeDocument/2006/relationships/image" Target="../media/image34.png"/><Relationship Id="rId2" Type="http://schemas.microsoft.com/office/2007/relationships/media" Target="../media/media19.mp4"/><Relationship Id="rId1" Type="http://schemas.openxmlformats.org/officeDocument/2006/relationships/tags" Target="../tags/tag20.xml"/><Relationship Id="rId6" Type="http://schemas.openxmlformats.org/officeDocument/2006/relationships/image" Target="../media/image3.png"/><Relationship Id="rId5" Type="http://schemas.openxmlformats.org/officeDocument/2006/relationships/notesSlide" Target="../notesSlides/notesSlide19.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video" Target="../media/media2.mp4"/><Relationship Id="rId7" Type="http://schemas.openxmlformats.org/officeDocument/2006/relationships/image" Target="../media/image3.png"/><Relationship Id="rId2" Type="http://schemas.microsoft.com/office/2007/relationships/media" Target="../media/media2.mp4"/><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video" Target="../media/media20.mp4"/><Relationship Id="rId7" Type="http://schemas.openxmlformats.org/officeDocument/2006/relationships/image" Target="../media/image35.png"/><Relationship Id="rId2" Type="http://schemas.microsoft.com/office/2007/relationships/media" Target="../media/media20.mp4"/><Relationship Id="rId1" Type="http://schemas.openxmlformats.org/officeDocument/2006/relationships/tags" Target="../tags/tag21.xml"/><Relationship Id="rId6" Type="http://schemas.openxmlformats.org/officeDocument/2006/relationships/image" Target="../media/image3.png"/><Relationship Id="rId5" Type="http://schemas.openxmlformats.org/officeDocument/2006/relationships/notesSlide" Target="../notesSlides/notesSlide20.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video" Target="../media/media3.mp4"/><Relationship Id="rId7" Type="http://schemas.openxmlformats.org/officeDocument/2006/relationships/image" Target="../media/image7.png"/><Relationship Id="rId2" Type="http://schemas.microsoft.com/office/2007/relationships/media" Target="../media/media3.mp4"/><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video" Target="../media/media4.mp4"/><Relationship Id="rId7" Type="http://schemas.openxmlformats.org/officeDocument/2006/relationships/image" Target="../media/image8.png"/><Relationship Id="rId2" Type="http://schemas.microsoft.com/office/2007/relationships/media" Target="../media/media4.mp4"/><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video" Target="../media/media5.mp4"/><Relationship Id="rId7" Type="http://schemas.openxmlformats.org/officeDocument/2006/relationships/image" Target="../media/image9.png"/><Relationship Id="rId2" Type="http://schemas.microsoft.com/office/2007/relationships/media" Target="../media/media5.mp4"/><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video" Target="../media/media6.mp4"/><Relationship Id="rId7" Type="http://schemas.openxmlformats.org/officeDocument/2006/relationships/image" Target="../media/image10.png"/><Relationship Id="rId2" Type="http://schemas.microsoft.com/office/2007/relationships/media" Target="../media/media6.mp4"/><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video" Target="../media/media7.mp4"/><Relationship Id="rId7" Type="http://schemas.openxmlformats.org/officeDocument/2006/relationships/image" Target="../media/image11.png"/><Relationship Id="rId2" Type="http://schemas.microsoft.com/office/2007/relationships/media" Target="../media/media7.mp4"/><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video" Target="../media/media8.mp4"/><Relationship Id="rId7" Type="http://schemas.openxmlformats.org/officeDocument/2006/relationships/image" Target="../media/image12.png"/><Relationship Id="rId2" Type="http://schemas.microsoft.com/office/2007/relationships/media" Target="../media/media8.mp4"/><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video" Target="../media/media9.mp4"/><Relationship Id="rId7" Type="http://schemas.openxmlformats.org/officeDocument/2006/relationships/image" Target="../media/image13.png"/><Relationship Id="rId2" Type="http://schemas.microsoft.com/office/2007/relationships/media" Target="../media/media9.mp4"/><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Eric Breznen</a:t>
            </a:r>
            <a:endParaRPr dirty="0"/>
          </a:p>
          <a:p>
            <a:pPr marL="0" lvl="0" indent="0" algn="l" rtl="0">
              <a:lnSpc>
                <a:spcPct val="70000"/>
              </a:lnSpc>
              <a:spcBef>
                <a:spcPts val="1000"/>
              </a:spcBef>
              <a:spcAft>
                <a:spcPts val="0"/>
              </a:spcAft>
              <a:buSzPts val="1850"/>
              <a:buNone/>
            </a:pPr>
            <a:endParaRPr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48" name="Video 47">
            <a:hlinkClick r:id="" action="ppaction://media"/>
            <a:extLst>
              <a:ext uri="{FF2B5EF4-FFF2-40B4-BE49-F238E27FC236}">
                <a16:creationId xmlns:a16="http://schemas.microsoft.com/office/drawing/2014/main" id="{3D51CC9F-97D4-0830-0664-55983F745FC4}"/>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418"/>
    </mc:Choice>
    <mc:Fallback>
      <p:transition spd="slow" advTm="104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8"/>
                </p:tgtEl>
              </p:cMediaNode>
            </p:video>
            <p:seq concurrent="1" nextAc="seek">
              <p:cTn id="8" restart="whenNotActive" fill="hold" evtFilter="cancelBubble" nodeType="interactiveSeq">
                <p:stCondLst>
                  <p:cond evt="onClick" delay="0">
                    <p:tgtEl>
                      <p:spTgt spid="4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8"/>
                                        </p:tgtEl>
                                      </p:cBhvr>
                                    </p:cmd>
                                  </p:childTnLst>
                                </p:cTn>
                              </p:par>
                            </p:childTnLst>
                          </p:cTn>
                        </p:par>
                      </p:childTnLst>
                    </p:cTn>
                  </p:par>
                </p:childTnLst>
              </p:cTn>
              <p:nextCondLst>
                <p:cond evt="onClick" delay="0">
                  <p:tgtEl>
                    <p:spTgt spid="48"/>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Overview</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342900"/>
            <a:r>
              <a:rPr lang="en-US" dirty="0"/>
              <a:t>Should be thorough</a:t>
            </a:r>
          </a:p>
          <a:p>
            <a:pPr marL="342900"/>
            <a:r>
              <a:rPr lang="en-US" dirty="0"/>
              <a:t>Know that it is impossible to test every possible input.</a:t>
            </a:r>
          </a:p>
          <a:p>
            <a:pPr marL="342900"/>
            <a:r>
              <a:rPr lang="en-US" dirty="0"/>
              <a:t>Include Median and Edge Cases</a:t>
            </a:r>
          </a:p>
          <a:p>
            <a:pPr marL="342900"/>
            <a:r>
              <a:rPr lang="en-US" dirty="0"/>
              <a:t>Test for Positive and Negative results</a:t>
            </a:r>
          </a:p>
          <a:p>
            <a:pPr marL="342900"/>
            <a:r>
              <a:rPr lang="en-US" dirty="0"/>
              <a:t>Test Ourselves Too</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Video 4">
            <a:hlinkClick r:id="" action="ppaction://media"/>
            <a:extLst>
              <a:ext uri="{FF2B5EF4-FFF2-40B4-BE49-F238E27FC236}">
                <a16:creationId xmlns:a16="http://schemas.microsoft.com/office/drawing/2014/main" id="{4E576FDC-302D-F29A-1754-D6EEDEA275CD}"/>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3972"/>
    </mc:Choice>
    <mc:Fallback>
      <p:transition spd="slow" advTm="63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Can we add values to the collection?</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7364A5E5-0DA8-9D97-350C-3CF737833FB4}"/>
              </a:ext>
            </a:extLst>
          </p:cNvPr>
          <p:cNvPicPr>
            <a:picLocks noChangeAspect="1"/>
          </p:cNvPicPr>
          <p:nvPr/>
        </p:nvPicPr>
        <p:blipFill>
          <a:blip r:embed="rId7"/>
          <a:stretch>
            <a:fillRect/>
          </a:stretch>
        </p:blipFill>
        <p:spPr>
          <a:xfrm>
            <a:off x="3390900" y="2041793"/>
            <a:ext cx="5410200" cy="3536473"/>
          </a:xfrm>
          <a:prstGeom prst="rect">
            <a:avLst/>
          </a:prstGeom>
        </p:spPr>
      </p:pic>
      <p:pic>
        <p:nvPicPr>
          <p:cNvPr id="5" name="Picture 4">
            <a:extLst>
              <a:ext uri="{FF2B5EF4-FFF2-40B4-BE49-F238E27FC236}">
                <a16:creationId xmlns:a16="http://schemas.microsoft.com/office/drawing/2014/main" id="{4EC082FC-A04F-4CB9-C89E-2F22429DE39F}"/>
              </a:ext>
            </a:extLst>
          </p:cNvPr>
          <p:cNvPicPr>
            <a:picLocks noChangeAspect="1"/>
          </p:cNvPicPr>
          <p:nvPr/>
        </p:nvPicPr>
        <p:blipFill>
          <a:blip r:embed="rId8"/>
          <a:stretch>
            <a:fillRect/>
          </a:stretch>
        </p:blipFill>
        <p:spPr>
          <a:xfrm>
            <a:off x="3390900" y="5650711"/>
            <a:ext cx="5410201" cy="442916"/>
          </a:xfrm>
          <a:prstGeom prst="rect">
            <a:avLst/>
          </a:prstGeom>
        </p:spPr>
      </p:pic>
      <p:pic>
        <p:nvPicPr>
          <p:cNvPr id="7" name="Video 6">
            <a:hlinkClick r:id="" action="ppaction://media"/>
            <a:extLst>
              <a:ext uri="{FF2B5EF4-FFF2-40B4-BE49-F238E27FC236}">
                <a16:creationId xmlns:a16="http://schemas.microsoft.com/office/drawing/2014/main" id="{1DFFA402-8D05-04AC-8913-16958151A285}"/>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9"/>
          <a:srcRect l="21875" r="218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022088381"/>
      </p:ext>
    </p:extLst>
  </p:cSld>
  <p:clrMapOvr>
    <a:masterClrMapping/>
  </p:clrMapOvr>
  <mc:AlternateContent xmlns:mc="http://schemas.openxmlformats.org/markup-compatibility/2006">
    <mc:Choice xmlns:p14="http://schemas.microsoft.com/office/powerpoint/2010/main" Requires="p14">
      <p:transition spd="slow" p14:dur="2000" advTm="22631"/>
    </mc:Choice>
    <mc:Fallback>
      <p:transition spd="slow" advTm="226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Can we add values to the collection?</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07D23E71-E97F-D7FA-7C68-D608D6AEC477}"/>
              </a:ext>
            </a:extLst>
          </p:cNvPr>
          <p:cNvPicPr>
            <a:picLocks noChangeAspect="1"/>
          </p:cNvPicPr>
          <p:nvPr/>
        </p:nvPicPr>
        <p:blipFill>
          <a:blip r:embed="rId7"/>
          <a:stretch>
            <a:fillRect/>
          </a:stretch>
        </p:blipFill>
        <p:spPr>
          <a:xfrm>
            <a:off x="2536908" y="2197267"/>
            <a:ext cx="6829425" cy="1885950"/>
          </a:xfrm>
          <a:prstGeom prst="rect">
            <a:avLst/>
          </a:prstGeom>
        </p:spPr>
      </p:pic>
      <p:pic>
        <p:nvPicPr>
          <p:cNvPr id="5" name="Picture 4">
            <a:extLst>
              <a:ext uri="{FF2B5EF4-FFF2-40B4-BE49-F238E27FC236}">
                <a16:creationId xmlns:a16="http://schemas.microsoft.com/office/drawing/2014/main" id="{8741EB14-3B1F-C74B-BDF6-DA9CA7883E75}"/>
              </a:ext>
            </a:extLst>
          </p:cNvPr>
          <p:cNvPicPr>
            <a:picLocks noChangeAspect="1"/>
          </p:cNvPicPr>
          <p:nvPr/>
        </p:nvPicPr>
        <p:blipFill>
          <a:blip r:embed="rId8"/>
          <a:stretch>
            <a:fillRect/>
          </a:stretch>
        </p:blipFill>
        <p:spPr>
          <a:xfrm>
            <a:off x="3231853" y="4223111"/>
            <a:ext cx="5439534" cy="457264"/>
          </a:xfrm>
          <a:prstGeom prst="rect">
            <a:avLst/>
          </a:prstGeom>
        </p:spPr>
      </p:pic>
      <p:pic>
        <p:nvPicPr>
          <p:cNvPr id="7" name="Video 6">
            <a:hlinkClick r:id="" action="ppaction://media"/>
            <a:extLst>
              <a:ext uri="{FF2B5EF4-FFF2-40B4-BE49-F238E27FC236}">
                <a16:creationId xmlns:a16="http://schemas.microsoft.com/office/drawing/2014/main" id="{5ED07AEA-89BB-04EB-97CA-0A610472333E}"/>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9"/>
          <a:srcRect l="21875" r="218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427953066"/>
      </p:ext>
    </p:extLst>
  </p:cSld>
  <p:clrMapOvr>
    <a:masterClrMapping/>
  </p:clrMapOvr>
  <mc:AlternateContent xmlns:mc="http://schemas.openxmlformats.org/markup-compatibility/2006">
    <mc:Choice xmlns:p14="http://schemas.microsoft.com/office/powerpoint/2010/main" Requires="p14">
      <p:transition spd="slow" p14:dur="2000" advTm="19038"/>
    </mc:Choice>
    <mc:Fallback>
      <p:transition spd="slow" advTm="19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Resizing</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96AD20AE-74E8-846E-7EB7-9EDF8336971E}"/>
              </a:ext>
            </a:extLst>
          </p:cNvPr>
          <p:cNvPicPr>
            <a:picLocks noChangeAspect="1"/>
          </p:cNvPicPr>
          <p:nvPr/>
        </p:nvPicPr>
        <p:blipFill>
          <a:blip r:embed="rId7"/>
          <a:stretch>
            <a:fillRect/>
          </a:stretch>
        </p:blipFill>
        <p:spPr>
          <a:xfrm>
            <a:off x="2895600" y="2057373"/>
            <a:ext cx="6354062" cy="2715004"/>
          </a:xfrm>
          <a:prstGeom prst="rect">
            <a:avLst/>
          </a:prstGeom>
        </p:spPr>
      </p:pic>
      <p:pic>
        <p:nvPicPr>
          <p:cNvPr id="5" name="Picture 4">
            <a:extLst>
              <a:ext uri="{FF2B5EF4-FFF2-40B4-BE49-F238E27FC236}">
                <a16:creationId xmlns:a16="http://schemas.microsoft.com/office/drawing/2014/main" id="{AA02B73B-A024-79B3-C939-A4BF4ED1BF5A}"/>
              </a:ext>
            </a:extLst>
          </p:cNvPr>
          <p:cNvPicPr>
            <a:picLocks noChangeAspect="1"/>
          </p:cNvPicPr>
          <p:nvPr/>
        </p:nvPicPr>
        <p:blipFill>
          <a:blip r:embed="rId8"/>
          <a:stretch>
            <a:fillRect/>
          </a:stretch>
        </p:blipFill>
        <p:spPr>
          <a:xfrm>
            <a:off x="3319522" y="4877273"/>
            <a:ext cx="5506218" cy="400106"/>
          </a:xfrm>
          <a:prstGeom prst="rect">
            <a:avLst/>
          </a:prstGeom>
        </p:spPr>
      </p:pic>
      <p:pic>
        <p:nvPicPr>
          <p:cNvPr id="6" name="Video 5">
            <a:hlinkClick r:id="" action="ppaction://media"/>
            <a:extLst>
              <a:ext uri="{FF2B5EF4-FFF2-40B4-BE49-F238E27FC236}">
                <a16:creationId xmlns:a16="http://schemas.microsoft.com/office/drawing/2014/main" id="{8FF67698-822C-3B40-01B1-2AAADA4BEEB2}"/>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9"/>
          <a:srcRect l="21875" r="218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912641775"/>
      </p:ext>
    </p:extLst>
  </p:cSld>
  <p:clrMapOvr>
    <a:masterClrMapping/>
  </p:clrMapOvr>
  <mc:AlternateContent xmlns:mc="http://schemas.openxmlformats.org/markup-compatibility/2006">
    <mc:Choice xmlns:p14="http://schemas.microsoft.com/office/powerpoint/2010/main" Requires="p14">
      <p:transition spd="slow" p14:dur="2000" advTm="27745"/>
    </mc:Choice>
    <mc:Fallback>
      <p:transition spd="slow" advTm="27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Does the exception get thrown?</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B26BB327-8F08-3324-AF36-21FE99BF62DC}"/>
              </a:ext>
            </a:extLst>
          </p:cNvPr>
          <p:cNvPicPr>
            <a:picLocks noChangeAspect="1"/>
          </p:cNvPicPr>
          <p:nvPr/>
        </p:nvPicPr>
        <p:blipFill>
          <a:blip r:embed="rId7"/>
          <a:stretch>
            <a:fillRect/>
          </a:stretch>
        </p:blipFill>
        <p:spPr>
          <a:xfrm>
            <a:off x="1032756" y="2643078"/>
            <a:ext cx="10126488" cy="1571844"/>
          </a:xfrm>
          <a:prstGeom prst="rect">
            <a:avLst/>
          </a:prstGeom>
        </p:spPr>
      </p:pic>
      <p:pic>
        <p:nvPicPr>
          <p:cNvPr id="5" name="Picture 4">
            <a:extLst>
              <a:ext uri="{FF2B5EF4-FFF2-40B4-BE49-F238E27FC236}">
                <a16:creationId xmlns:a16="http://schemas.microsoft.com/office/drawing/2014/main" id="{91136D52-21E7-DC86-323B-98D69F42EEF3}"/>
              </a:ext>
            </a:extLst>
          </p:cNvPr>
          <p:cNvPicPr>
            <a:picLocks noChangeAspect="1"/>
          </p:cNvPicPr>
          <p:nvPr/>
        </p:nvPicPr>
        <p:blipFill>
          <a:blip r:embed="rId8"/>
          <a:stretch>
            <a:fillRect/>
          </a:stretch>
        </p:blipFill>
        <p:spPr>
          <a:xfrm>
            <a:off x="3442917" y="4198987"/>
            <a:ext cx="5306165" cy="419158"/>
          </a:xfrm>
          <a:prstGeom prst="rect">
            <a:avLst/>
          </a:prstGeom>
        </p:spPr>
      </p:pic>
      <p:pic>
        <p:nvPicPr>
          <p:cNvPr id="6" name="Video 5">
            <a:hlinkClick r:id="" action="ppaction://media"/>
            <a:extLst>
              <a:ext uri="{FF2B5EF4-FFF2-40B4-BE49-F238E27FC236}">
                <a16:creationId xmlns:a16="http://schemas.microsoft.com/office/drawing/2014/main" id="{C460BD60-AE75-9C89-FBEF-BBBAA67AFB90}"/>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9"/>
          <a:srcRect l="21875" r="218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98269691"/>
      </p:ext>
    </p:extLst>
  </p:cSld>
  <p:clrMapOvr>
    <a:masterClrMapping/>
  </p:clrMapOvr>
  <mc:AlternateContent xmlns:mc="http://schemas.openxmlformats.org/markup-compatibility/2006">
    <mc:Choice xmlns:p14="http://schemas.microsoft.com/office/powerpoint/2010/main" Requires="p14">
      <p:transition spd="slow" p14:dur="2000" advTm="26717"/>
    </mc:Choice>
    <mc:Fallback>
      <p:transition spd="slow" advTm="267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Does the exception get thrown?</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Picture 3">
            <a:extLst>
              <a:ext uri="{FF2B5EF4-FFF2-40B4-BE49-F238E27FC236}">
                <a16:creationId xmlns:a16="http://schemas.microsoft.com/office/drawing/2014/main" id="{3F45525C-DC96-4F90-A3B0-E19AD243DDE7}"/>
              </a:ext>
            </a:extLst>
          </p:cNvPr>
          <p:cNvPicPr>
            <a:picLocks noChangeAspect="1"/>
          </p:cNvPicPr>
          <p:nvPr/>
        </p:nvPicPr>
        <p:blipFill>
          <a:blip r:embed="rId7"/>
          <a:stretch>
            <a:fillRect/>
          </a:stretch>
        </p:blipFill>
        <p:spPr>
          <a:xfrm>
            <a:off x="2442652" y="2495419"/>
            <a:ext cx="7306695" cy="1867161"/>
          </a:xfrm>
          <a:prstGeom prst="rect">
            <a:avLst/>
          </a:prstGeom>
        </p:spPr>
      </p:pic>
      <p:pic>
        <p:nvPicPr>
          <p:cNvPr id="7" name="Picture 6">
            <a:extLst>
              <a:ext uri="{FF2B5EF4-FFF2-40B4-BE49-F238E27FC236}">
                <a16:creationId xmlns:a16="http://schemas.microsoft.com/office/drawing/2014/main" id="{6D8AF1AF-B8C8-8C65-C24B-BBEA45BC9815}"/>
              </a:ext>
            </a:extLst>
          </p:cNvPr>
          <p:cNvPicPr>
            <a:picLocks noChangeAspect="1"/>
          </p:cNvPicPr>
          <p:nvPr/>
        </p:nvPicPr>
        <p:blipFill>
          <a:blip r:embed="rId8"/>
          <a:stretch>
            <a:fillRect/>
          </a:stretch>
        </p:blipFill>
        <p:spPr>
          <a:xfrm>
            <a:off x="3523890" y="4362580"/>
            <a:ext cx="5144218" cy="342948"/>
          </a:xfrm>
          <a:prstGeom prst="rect">
            <a:avLst/>
          </a:prstGeom>
        </p:spPr>
      </p:pic>
      <p:pic>
        <p:nvPicPr>
          <p:cNvPr id="5" name="Video 4">
            <a:hlinkClick r:id="" action="ppaction://media"/>
            <a:extLst>
              <a:ext uri="{FF2B5EF4-FFF2-40B4-BE49-F238E27FC236}">
                <a16:creationId xmlns:a16="http://schemas.microsoft.com/office/drawing/2014/main" id="{B97464AF-3F03-5E7A-939D-A1DC41DF36EF}"/>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9"/>
          <a:srcRect l="21875" r="218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921658661"/>
      </p:ext>
    </p:extLst>
  </p:cSld>
  <p:clrMapOvr>
    <a:masterClrMapping/>
  </p:clrMapOvr>
  <mc:AlternateContent xmlns:mc="http://schemas.openxmlformats.org/markup-compatibility/2006">
    <mc:Choice xmlns:p14="http://schemas.microsoft.com/office/powerpoint/2010/main" Requires="p14">
      <p:transition spd="slow" p14:dur="2000" advTm="20482"/>
    </mc:Choice>
    <mc:Fallback>
      <p:transition spd="slow" advTm="204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8" name="Video 7">
            <a:hlinkClick r:id="" action="ppaction://media"/>
            <a:extLst>
              <a:ext uri="{FF2B5EF4-FFF2-40B4-BE49-F238E27FC236}">
                <a16:creationId xmlns:a16="http://schemas.microsoft.com/office/drawing/2014/main" id="{6125F3B0-D699-0F9C-7C8A-47109F11AB6A}"/>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8"/>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7365"/>
    </mc:Choice>
    <mc:Fallback>
      <p:transition spd="slow" advTm="273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150000"/>
              </a:lnSpc>
              <a:spcBef>
                <a:spcPts val="0"/>
              </a:spcBef>
              <a:spcAft>
                <a:spcPts val="0"/>
              </a:spcAft>
              <a:buClr>
                <a:schemeClr val="lt1"/>
              </a:buClr>
              <a:buSzPts val="2000"/>
              <a:buChar char="•"/>
            </a:pPr>
            <a:r>
              <a:rPr lang="en-US" sz="1600" dirty="0"/>
              <a:t>SEI CERT</a:t>
            </a:r>
          </a:p>
          <a:p>
            <a:pPr marL="685800" lvl="1" indent="-228600" algn="l" rtl="0">
              <a:lnSpc>
                <a:spcPct val="150000"/>
              </a:lnSpc>
              <a:spcBef>
                <a:spcPts val="0"/>
              </a:spcBef>
              <a:spcAft>
                <a:spcPts val="0"/>
              </a:spcAft>
              <a:buClr>
                <a:schemeClr val="lt1"/>
              </a:buClr>
              <a:buSzPts val="2000"/>
              <a:buChar char="•"/>
            </a:pPr>
            <a:r>
              <a:rPr lang="en-US" sz="1600" dirty="0" err="1"/>
              <a:t>CPPCheck</a:t>
            </a:r>
            <a:r>
              <a:rPr lang="en-US" sz="1600" dirty="0"/>
              <a:t> – 24.9.0</a:t>
            </a:r>
          </a:p>
          <a:p>
            <a:pPr marL="685800" lvl="1" indent="-228600" algn="l" rtl="0">
              <a:lnSpc>
                <a:spcPct val="150000"/>
              </a:lnSpc>
              <a:spcBef>
                <a:spcPts val="0"/>
              </a:spcBef>
              <a:spcAft>
                <a:spcPts val="0"/>
              </a:spcAft>
              <a:buClr>
                <a:schemeClr val="lt1"/>
              </a:buClr>
              <a:buSzPts val="2000"/>
              <a:buChar char="•"/>
            </a:pPr>
            <a:r>
              <a:rPr lang="en-US" sz="1800" dirty="0" err="1">
                <a:latin typeface="Calibri" panose="020F0502020204030204" pitchFamily="34" charset="0"/>
                <a:ea typeface="Calibri" panose="020F0502020204030204" pitchFamily="34" charset="0"/>
              </a:rPr>
              <a:t>CodeSonar</a:t>
            </a:r>
            <a:r>
              <a:rPr lang="en-US" sz="1800" dirty="0">
                <a:latin typeface="Calibri" panose="020F0502020204030204" pitchFamily="34" charset="0"/>
                <a:ea typeface="Calibri" panose="020F0502020204030204" pitchFamily="34" charset="0"/>
              </a:rPr>
              <a:t> - 8.1p0</a:t>
            </a:r>
          </a:p>
          <a:p>
            <a:pPr marL="685800" lvl="1" indent="-228600" algn="l" rtl="0">
              <a:lnSpc>
                <a:spcPct val="150000"/>
              </a:lnSpc>
              <a:spcBef>
                <a:spcPts val="0"/>
              </a:spcBef>
              <a:spcAft>
                <a:spcPts val="0"/>
              </a:spcAft>
              <a:buClr>
                <a:schemeClr val="lt1"/>
              </a:buClr>
              <a:buSzPts val="2000"/>
              <a:buChar char="•"/>
            </a:pPr>
            <a:r>
              <a:rPr lang="en-US" sz="1800" dirty="0" err="1">
                <a:latin typeface="Calibri" panose="020F0502020204030204" pitchFamily="34" charset="0"/>
                <a:ea typeface="Calibri" panose="020F0502020204030204" pitchFamily="34" charset="0"/>
              </a:rPr>
              <a:t>Parasoft</a:t>
            </a:r>
            <a:r>
              <a:rPr lang="en-US" sz="1800" dirty="0">
                <a:latin typeface="Calibri" panose="020F0502020204030204" pitchFamily="34" charset="0"/>
                <a:ea typeface="Calibri" panose="020F0502020204030204" pitchFamily="34" charset="0"/>
              </a:rPr>
              <a:t> C/C++ test - 2023.1</a:t>
            </a:r>
          </a:p>
          <a:p>
            <a:pPr marL="685800" lvl="1" indent="-228600" algn="l" rtl="0">
              <a:lnSpc>
                <a:spcPct val="150000"/>
              </a:lnSpc>
              <a:spcBef>
                <a:spcPts val="0"/>
              </a:spcBef>
              <a:spcAft>
                <a:spcPts val="0"/>
              </a:spcAft>
              <a:buClr>
                <a:schemeClr val="lt1"/>
              </a:buClr>
              <a:buSzPts val="2000"/>
              <a:buChar char="•"/>
            </a:pPr>
            <a:r>
              <a:rPr lang="en-US" sz="1800" dirty="0" err="1">
                <a:latin typeface="Calibri" panose="020F0502020204030204" pitchFamily="34" charset="0"/>
                <a:ea typeface="Calibri" panose="020F0502020204030204" pitchFamily="34" charset="0"/>
              </a:rPr>
              <a:t>Polyspace</a:t>
            </a:r>
            <a:r>
              <a:rPr lang="en-US" sz="1800" dirty="0">
                <a:latin typeface="Calibri" panose="020F0502020204030204" pitchFamily="34" charset="0"/>
                <a:ea typeface="Calibri" panose="020F0502020204030204" pitchFamily="34" charset="0"/>
              </a:rPr>
              <a:t> Bug Finder - R2024a</a:t>
            </a:r>
            <a:endParaRPr sz="16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6" name="Video 15">
            <a:hlinkClick r:id="" action="ppaction://media"/>
            <a:extLst>
              <a:ext uri="{FF2B5EF4-FFF2-40B4-BE49-F238E27FC236}">
                <a16:creationId xmlns:a16="http://schemas.microsoft.com/office/drawing/2014/main" id="{6F368AD1-069D-0A5B-F3CE-0431822D55E9}"/>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9799"/>
    </mc:Choice>
    <mc:Fallback>
      <p:transition spd="slow" advTm="39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p:cNvSpPr txBox="1">
            <a:spLocks noGrp="1"/>
          </p:cNvSpPr>
          <p:nvPr>
            <p:ph type="body" idx="1"/>
          </p:nvPr>
        </p:nvSpPr>
        <p:spPr>
          <a:xfrm>
            <a:off x="685800" y="2194560"/>
            <a:ext cx="54102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200000"/>
              </a:lnSpc>
              <a:spcBef>
                <a:spcPts val="0"/>
              </a:spcBef>
              <a:spcAft>
                <a:spcPts val="0"/>
              </a:spcAft>
              <a:buClr>
                <a:schemeClr val="lt1"/>
              </a:buClr>
              <a:buSzPts val="2000"/>
              <a:buChar char="•"/>
            </a:pPr>
            <a:r>
              <a:rPr lang="en-US" sz="2000" dirty="0"/>
              <a:t>Waste of time, money, and manpower</a:t>
            </a:r>
          </a:p>
          <a:p>
            <a:pPr marL="228600" lvl="0" indent="-228600" algn="l" rtl="0">
              <a:lnSpc>
                <a:spcPct val="200000"/>
              </a:lnSpc>
              <a:spcBef>
                <a:spcPts val="0"/>
              </a:spcBef>
              <a:spcAft>
                <a:spcPts val="0"/>
              </a:spcAft>
              <a:buClr>
                <a:schemeClr val="lt1"/>
              </a:buClr>
              <a:buSzPts val="2000"/>
              <a:buChar char="•"/>
            </a:pPr>
            <a:r>
              <a:rPr lang="en-US" sz="2000" dirty="0"/>
              <a:t>Avoidable vulnerabilities</a:t>
            </a:r>
          </a:p>
          <a:p>
            <a:pPr marL="228600" marR="0" indent="-228600" algn="l" rtl="0">
              <a:lnSpc>
                <a:spcPct val="90000"/>
              </a:lnSpc>
              <a:spcBef>
                <a:spcPts val="0"/>
              </a:spcBef>
              <a:spcAft>
                <a:spcPts val="0"/>
              </a:spcAft>
            </a:pPr>
            <a:endParaRPr lang="en-US" dirty="0">
              <a:effectLst/>
            </a:endParaRPr>
          </a:p>
          <a:p>
            <a:pPr marL="228600" marR="0" indent="-228600" algn="l" rtl="0">
              <a:lnSpc>
                <a:spcPct val="90000"/>
              </a:lnSpc>
              <a:spcBef>
                <a:spcPts val="0"/>
              </a:spcBef>
              <a:spcAft>
                <a:spcPts val="0"/>
              </a:spcAft>
            </a:pPr>
            <a:r>
              <a:rPr lang="en-US" sz="1800" b="0" i="0" dirty="0">
                <a:solidFill>
                  <a:srgbClr val="FFFFFF"/>
                </a:solidFill>
                <a:effectLst/>
                <a:latin typeface="Century Gothic" panose="020B0502020202020204" pitchFamily="34" charset="0"/>
                <a:ea typeface="Century Gothic" panose="020B0502020202020204" pitchFamily="34" charset="0"/>
                <a:cs typeface="Century Gothic" panose="020B0502020202020204" pitchFamily="34" charset="0"/>
              </a:rPr>
              <a:t>Limiting the amount of rework</a:t>
            </a:r>
            <a:endParaRPr lang="en-US" dirty="0">
              <a:effectLst/>
            </a:endParaRPr>
          </a:p>
          <a:p>
            <a:pPr marL="228600" lvl="0" indent="-228600" algn="l" rtl="0">
              <a:lnSpc>
                <a:spcPct val="200000"/>
              </a:lnSpc>
              <a:spcBef>
                <a:spcPts val="0"/>
              </a:spcBef>
              <a:spcAft>
                <a:spcPts val="0"/>
              </a:spcAft>
              <a:buClr>
                <a:schemeClr val="lt1"/>
              </a:buClr>
              <a:buSzPts val="2000"/>
              <a:buChar char="•"/>
            </a:pPr>
            <a:r>
              <a:rPr lang="en-US" sz="2000" dirty="0"/>
              <a:t>Design with Security in Mind</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0" name="Video 19">
            <a:hlinkClick r:id="" action="ppaction://media"/>
            <a:extLst>
              <a:ext uri="{FF2B5EF4-FFF2-40B4-BE49-F238E27FC236}">
                <a16:creationId xmlns:a16="http://schemas.microsoft.com/office/drawing/2014/main" id="{FEA41ABF-8879-18C1-BBDC-ADAE59F66CC6}"/>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2951"/>
    </mc:Choice>
    <mc:Fallback>
      <p:transition spd="slow" advTm="22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0"/>
                </p:tgtEl>
              </p:cMediaNode>
            </p:video>
            <p:seq concurrent="1" nextAc="seek">
              <p:cTn id="8" restart="whenNotActive" fill="hold" evtFilter="cancelBubble" nodeType="interactiveSeq">
                <p:stCondLst>
                  <p:cond evt="onClick" delay="0">
                    <p:tgtEl>
                      <p:spTgt spid="2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0"/>
                                        </p:tgtEl>
                                      </p:cBhvr>
                                    </p:cmd>
                                  </p:childTnLst>
                                </p:cTn>
                              </p:par>
                            </p:childTnLst>
                          </p:cTn>
                        </p:par>
                      </p:childTnLst>
                    </p:cTn>
                  </p:par>
                </p:childTnLst>
              </p:cTn>
              <p:nextCondLst>
                <p:cond evt="onClick" delay="0">
                  <p:tgtEl>
                    <p:spTgt spid="20"/>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000" dirty="0"/>
              <a:t>Review and update security policy annually</a:t>
            </a:r>
            <a:endParaRPr sz="20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0" name="Video 19">
            <a:hlinkClick r:id="" action="ppaction://media"/>
            <a:extLst>
              <a:ext uri="{FF2B5EF4-FFF2-40B4-BE49-F238E27FC236}">
                <a16:creationId xmlns:a16="http://schemas.microsoft.com/office/drawing/2014/main" id="{4047EBDC-94CF-0709-9DBA-DA225DDF3828}"/>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2704"/>
    </mc:Choice>
    <mc:Fallback>
      <p:transition spd="slow" advTm="42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0"/>
                </p:tgtEl>
              </p:cMediaNode>
            </p:video>
            <p:seq concurrent="1" nextAc="seek">
              <p:cTn id="8" restart="whenNotActive" fill="hold" evtFilter="cancelBubble" nodeType="interactiveSeq">
                <p:stCondLst>
                  <p:cond evt="onClick" delay="0">
                    <p:tgtEl>
                      <p:spTgt spid="2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0"/>
                                        </p:tgtEl>
                                      </p:cBhvr>
                                    </p:cmd>
                                  </p:childTnLst>
                                </p:cTn>
                              </p:par>
                            </p:childTnLst>
                          </p:cTn>
                        </p:par>
                      </p:childTnLst>
                    </p:cTn>
                  </p:par>
                </p:childTnLst>
              </p:cTn>
              <p:nextCondLst>
                <p:cond evt="onClick" delay="0">
                  <p:tgtEl>
                    <p:spTgt spid="20"/>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4223084" cy="4526268"/>
          </a:xfrm>
          <a:prstGeom prst="rect">
            <a:avLst/>
          </a:prstGeom>
          <a:noFill/>
          <a:ln>
            <a:noFill/>
          </a:ln>
        </p:spPr>
        <p:txBody>
          <a:bodyPr spcFirstLastPara="1" wrap="square" lIns="91425" tIns="45700" rIns="91425" bIns="45700" anchor="t" anchorCtr="0">
            <a:normAutofit/>
          </a:bodyPr>
          <a:lstStyle/>
          <a:p>
            <a:pPr marL="342900">
              <a:buSzPts val="2200"/>
            </a:pPr>
            <a:r>
              <a:rPr lang="en-US" dirty="0"/>
              <a:t>Security principles</a:t>
            </a:r>
          </a:p>
          <a:p>
            <a:pPr marL="342900">
              <a:buSzPts val="2200"/>
            </a:pPr>
            <a:r>
              <a:rPr lang="en-US" dirty="0"/>
              <a:t>Coding standards</a:t>
            </a:r>
          </a:p>
          <a:p>
            <a:pPr marL="342900">
              <a:buSzPts val="2200"/>
            </a:pPr>
            <a:r>
              <a:rPr lang="en-US" dirty="0"/>
              <a:t>Automations</a:t>
            </a:r>
          </a:p>
          <a:p>
            <a:pPr marL="342900">
              <a:buSzPts val="2200"/>
            </a:pPr>
            <a:r>
              <a:rPr lang="en-US" dirty="0"/>
              <a:t>Unit Testing</a:t>
            </a:r>
          </a:p>
          <a:p>
            <a:pPr marL="342900">
              <a:buSzPts val="2200"/>
            </a:pPr>
            <a:r>
              <a:rPr lang="en-US" dirty="0"/>
              <a:t>Triple-A framework</a:t>
            </a: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5052943" y="1732506"/>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2" name="Video 41">
            <a:hlinkClick r:id="" action="ppaction://media"/>
            <a:extLst>
              <a:ext uri="{FF2B5EF4-FFF2-40B4-BE49-F238E27FC236}">
                <a16:creationId xmlns:a16="http://schemas.microsoft.com/office/drawing/2014/main" id="{2CA20B56-ECAF-AEFC-995C-98EB41E9906A}"/>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8"/>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3418"/>
    </mc:Choice>
    <mc:Fallback>
      <p:transition spd="slow" advTm="434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2"/>
                </p:tgtEl>
              </p:cMediaNode>
            </p:video>
            <p:seq concurrent="1" nextAc="seek">
              <p:cTn id="8" restart="whenNotActive" fill="hold" evtFilter="cancelBubble" nodeType="interactiveSeq">
                <p:stCondLst>
                  <p:cond evt="onClick" delay="0">
                    <p:tgtEl>
                      <p:spTgt spid="4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2"/>
                                        </p:tgtEl>
                                      </p:cBhvr>
                                    </p:cmd>
                                  </p:childTnLst>
                                </p:cTn>
                              </p:par>
                            </p:childTnLst>
                          </p:cTn>
                        </p:par>
                      </p:childTnLst>
                    </p:cTn>
                  </p:par>
                </p:childTnLst>
              </p:cTn>
              <p:nextCondLst>
                <p:cond evt="onClick" delay="0">
                  <p:tgtEl>
                    <p:spTgt spid="42"/>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Additional </a:t>
            </a:r>
            <a:r>
              <a:rPr lang="en-US"/>
              <a:t>Security Training</a:t>
            </a: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8" name="Video 7">
            <a:hlinkClick r:id="" action="ppaction://media"/>
            <a:extLst>
              <a:ext uri="{FF2B5EF4-FFF2-40B4-BE49-F238E27FC236}">
                <a16:creationId xmlns:a16="http://schemas.microsoft.com/office/drawing/2014/main" id="{E58C1404-0A79-94DA-D43B-405D15717307}"/>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1734"/>
    </mc:Choice>
    <mc:Fallback>
      <p:transition spd="slow" advTm="317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descr="Alt text required"/>
          <p:cNvGraphicFramePr/>
          <p:nvPr>
            <p:extLst>
              <p:ext uri="{D42A27DB-BD31-4B8C-83A1-F6EECF244321}">
                <p14:modId xmlns:p14="http://schemas.microsoft.com/office/powerpoint/2010/main" val="3387296997"/>
              </p:ext>
            </p:extLst>
          </p:nvPr>
        </p:nvGraphicFramePr>
        <p:xfrm>
          <a:off x="2195550" y="1659675"/>
          <a:ext cx="7800900" cy="368490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770475">
                  <a:extLst>
                    <a:ext uri="{9D8B030D-6E8A-4147-A177-3AD203B41FA5}">
                      <a16:colId xmlns:a16="http://schemas.microsoft.com/office/drawing/2014/main" val="20001"/>
                    </a:ext>
                  </a:extLst>
                </a:gridCol>
              </a:tblGrid>
              <a:tr h="1889641">
                <a:tc>
                  <a:txBody>
                    <a:bodyPr/>
                    <a:lstStyle/>
                    <a:p>
                      <a:pPr marL="171450" marR="0" lvl="0" indent="-171450" algn="ctr" rtl="0">
                        <a:lnSpc>
                          <a:spcPct val="200000"/>
                        </a:lnSpc>
                        <a:spcBef>
                          <a:spcPts val="0"/>
                        </a:spcBef>
                        <a:spcAft>
                          <a:spcPts val="0"/>
                        </a:spcAft>
                        <a:buClr>
                          <a:srgbClr val="000000"/>
                        </a:buClr>
                        <a:buSzPts val="3600"/>
                        <a:buFont typeface="Arial" panose="020B0604020202020204" pitchFamily="34" charset="0"/>
                        <a:buChar char="•"/>
                      </a:pPr>
                      <a:r>
                        <a:rPr lang="en-US" sz="2000" u="none" strike="noStrike" cap="none" dirty="0">
                          <a:solidFill>
                            <a:schemeClr val="tx1"/>
                          </a:solidFill>
                          <a:latin typeface="Century Gothic" panose="020B0502020202020204" pitchFamily="34" charset="0"/>
                        </a:rPr>
                        <a:t>Data Values</a:t>
                      </a:r>
                    </a:p>
                    <a:p>
                      <a:pPr marL="171450" marR="0" lvl="0" indent="-171450" algn="ctr" rtl="0">
                        <a:lnSpc>
                          <a:spcPct val="200000"/>
                        </a:lnSpc>
                        <a:spcBef>
                          <a:spcPts val="0"/>
                        </a:spcBef>
                        <a:spcAft>
                          <a:spcPts val="0"/>
                        </a:spcAft>
                        <a:buClr>
                          <a:srgbClr val="000000"/>
                        </a:buClr>
                        <a:buSzPts val="3600"/>
                        <a:buFont typeface="Arial" panose="020B0604020202020204" pitchFamily="34" charset="0"/>
                        <a:buChar char="•"/>
                      </a:pPr>
                      <a:r>
                        <a:rPr lang="en-US" sz="2000" u="none" strike="noStrike" cap="none" dirty="0">
                          <a:solidFill>
                            <a:schemeClr val="tx1"/>
                          </a:solidFill>
                          <a:latin typeface="Century Gothic" panose="020B0502020202020204" pitchFamily="34" charset="0"/>
                        </a:rPr>
                        <a:t>String Correctness</a:t>
                      </a:r>
                    </a:p>
                    <a:p>
                      <a:pPr marL="171450" marR="0" lvl="0" indent="-171450" algn="ctr" rtl="0">
                        <a:lnSpc>
                          <a:spcPct val="200000"/>
                        </a:lnSpc>
                        <a:spcBef>
                          <a:spcPts val="0"/>
                        </a:spcBef>
                        <a:spcAft>
                          <a:spcPts val="0"/>
                        </a:spcAft>
                        <a:buClr>
                          <a:srgbClr val="000000"/>
                        </a:buClr>
                        <a:buSzPts val="3600"/>
                        <a:buFont typeface="Arial" panose="020B0604020202020204" pitchFamily="34" charset="0"/>
                        <a:buChar char="•"/>
                      </a:pPr>
                      <a:r>
                        <a:rPr lang="en-US" sz="2000" u="none" strike="noStrike" cap="none" dirty="0">
                          <a:solidFill>
                            <a:schemeClr val="tx1"/>
                          </a:solidFill>
                          <a:latin typeface="Century Gothic" panose="020B0502020202020204" pitchFamily="34" charset="0"/>
                        </a:rPr>
                        <a:t>Expressions</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285750" marR="0" lvl="0" indent="-285750" algn="ctr" rtl="0">
                        <a:lnSpc>
                          <a:spcPct val="100000"/>
                        </a:lnSpc>
                        <a:spcBef>
                          <a:spcPts val="0"/>
                        </a:spcBef>
                        <a:spcAft>
                          <a:spcPts val="0"/>
                        </a:spcAft>
                        <a:buClr>
                          <a:srgbClr val="000000"/>
                        </a:buClr>
                        <a:buSzPts val="3600"/>
                        <a:buFont typeface="Arial" panose="020B0604020202020204" pitchFamily="34" charset="0"/>
                        <a:buChar char="•"/>
                      </a:pPr>
                      <a:r>
                        <a:rPr lang="en-US" sz="2000" u="none" strike="noStrike" cap="none" dirty="0">
                          <a:solidFill>
                            <a:schemeClr val="tx1"/>
                          </a:solidFill>
                          <a:latin typeface="Century Gothic" panose="020B0502020202020204" pitchFamily="34" charset="0"/>
                        </a:rPr>
                        <a:t>SQL Injection</a:t>
                      </a:r>
                    </a:p>
                    <a:p>
                      <a:pPr marL="342900" marR="0" lvl="0" indent="-342900" algn="ctr" rtl="0">
                        <a:lnSpc>
                          <a:spcPct val="100000"/>
                        </a:lnSpc>
                        <a:spcBef>
                          <a:spcPts val="0"/>
                        </a:spcBef>
                        <a:spcAft>
                          <a:spcPts val="0"/>
                        </a:spcAft>
                        <a:buClr>
                          <a:srgbClr val="000000"/>
                        </a:buClr>
                        <a:buSzPts val="3600"/>
                        <a:buFont typeface="Arial" panose="020B0604020202020204" pitchFamily="34" charset="0"/>
                        <a:buChar char="•"/>
                      </a:pPr>
                      <a:r>
                        <a:rPr lang="en-US" sz="2000" u="none" strike="noStrike" cap="none" dirty="0">
                          <a:solidFill>
                            <a:schemeClr val="tx1"/>
                          </a:solidFill>
                          <a:latin typeface="Century Gothic" panose="020B0502020202020204" pitchFamily="34" charset="0"/>
                        </a:rPr>
                        <a:t>Memory Protection</a:t>
                      </a:r>
                    </a:p>
                    <a:p>
                      <a:pPr marL="285750" marR="0" lvl="0" indent="-285750" algn="ctr" rtl="0">
                        <a:lnSpc>
                          <a:spcPct val="100000"/>
                        </a:lnSpc>
                        <a:spcBef>
                          <a:spcPts val="0"/>
                        </a:spcBef>
                        <a:spcAft>
                          <a:spcPts val="0"/>
                        </a:spcAft>
                        <a:buClr>
                          <a:srgbClr val="000000"/>
                        </a:buClr>
                        <a:buSzPts val="3600"/>
                        <a:buFont typeface="Arial" panose="020B0604020202020204" pitchFamily="34" charset="0"/>
                        <a:buChar char="•"/>
                      </a:pPr>
                      <a:r>
                        <a:rPr lang="en-US" sz="2000" u="none" strike="noStrike" cap="none" dirty="0">
                          <a:solidFill>
                            <a:schemeClr val="tx1"/>
                          </a:solidFill>
                          <a:latin typeface="Century Gothic" panose="020B0502020202020204" pitchFamily="34" charset="0"/>
                        </a:rPr>
                        <a:t>Containers</a:t>
                      </a:r>
                      <a:endParaRPr sz="2000" u="none" strike="noStrike" cap="none" dirty="0">
                        <a:solidFill>
                          <a:schemeClr val="tx1"/>
                        </a:solidFill>
                        <a:latin typeface="Century Gothic" panose="020B0502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171450" marR="0" lvl="0" indent="-171450" algn="ctr" rtl="0">
                        <a:lnSpc>
                          <a:spcPct val="100000"/>
                        </a:lnSpc>
                        <a:spcBef>
                          <a:spcPts val="0"/>
                        </a:spcBef>
                        <a:spcAft>
                          <a:spcPts val="0"/>
                        </a:spcAft>
                        <a:buClr>
                          <a:srgbClr val="000000"/>
                        </a:buClr>
                        <a:buSzPts val="3600"/>
                        <a:buFont typeface="Arial" panose="020B0604020202020204" pitchFamily="34" charset="0"/>
                        <a:buChar char="•"/>
                      </a:pPr>
                      <a:r>
                        <a:rPr lang="en-US" sz="2000" u="none" strike="noStrike" cap="none" dirty="0">
                          <a:solidFill>
                            <a:schemeClr val="tx1"/>
                          </a:solidFill>
                          <a:latin typeface="Century Gothic" panose="020B0502020202020204" pitchFamily="34" charset="0"/>
                        </a:rPr>
                        <a:t>Data Types</a:t>
                      </a:r>
                    </a:p>
                    <a:p>
                      <a:pPr marL="171450" marR="0" lvl="0" indent="-171450" algn="ctr" rtl="0">
                        <a:lnSpc>
                          <a:spcPct val="100000"/>
                        </a:lnSpc>
                        <a:spcBef>
                          <a:spcPts val="0"/>
                        </a:spcBef>
                        <a:spcAft>
                          <a:spcPts val="0"/>
                        </a:spcAft>
                        <a:buClr>
                          <a:srgbClr val="000000"/>
                        </a:buClr>
                        <a:buSzPts val="3600"/>
                        <a:buFont typeface="Arial" panose="020B0604020202020204" pitchFamily="34" charset="0"/>
                        <a:buChar char="•"/>
                      </a:pPr>
                      <a:r>
                        <a:rPr lang="en-US" sz="2000" u="none" strike="noStrike" cap="none" dirty="0">
                          <a:solidFill>
                            <a:schemeClr val="tx1"/>
                          </a:solidFill>
                          <a:latin typeface="Century Gothic" panose="020B0502020202020204" pitchFamily="34" charset="0"/>
                        </a:rPr>
                        <a:t>Exceptions</a:t>
                      </a:r>
                    </a:p>
                    <a:p>
                      <a:pPr marL="0" marR="0" lvl="0" indent="0" algn="l" rtl="0">
                        <a:lnSpc>
                          <a:spcPct val="100000"/>
                        </a:lnSpc>
                        <a:spcBef>
                          <a:spcPts val="0"/>
                        </a:spcBef>
                        <a:spcAft>
                          <a:spcPts val="0"/>
                        </a:spcAft>
                        <a:buClr>
                          <a:srgbClr val="000000"/>
                        </a:buClr>
                        <a:buSzPts val="3600"/>
                        <a:buFont typeface="Arial"/>
                        <a:buNone/>
                      </a:pPr>
                      <a:endParaRPr sz="2000" u="none" strike="noStrike" cap="none" dirty="0">
                        <a:latin typeface="Century Gothic" panose="020B0502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171450" marR="0" lvl="0" indent="-171450" algn="ctr" rtl="0">
                        <a:lnSpc>
                          <a:spcPct val="100000"/>
                        </a:lnSpc>
                        <a:spcBef>
                          <a:spcPts val="0"/>
                        </a:spcBef>
                        <a:spcAft>
                          <a:spcPts val="0"/>
                        </a:spcAft>
                        <a:buClr>
                          <a:srgbClr val="000000"/>
                        </a:buClr>
                        <a:buSzPts val="3600"/>
                        <a:buFont typeface="Arial" panose="020B0604020202020204" pitchFamily="34" charset="0"/>
                        <a:buChar char="•"/>
                      </a:pPr>
                      <a:r>
                        <a:rPr lang="en-US" sz="2000" u="none" strike="noStrike" cap="none" dirty="0">
                          <a:solidFill>
                            <a:schemeClr val="tx1"/>
                          </a:solidFill>
                          <a:latin typeface="Century Gothic" panose="020B0502020202020204" pitchFamily="34" charset="0"/>
                        </a:rPr>
                        <a:t>Assertions</a:t>
                      </a:r>
                    </a:p>
                    <a:p>
                      <a:pPr marL="171450" marR="0" lvl="0" indent="-171450" algn="ctr" rtl="0">
                        <a:lnSpc>
                          <a:spcPct val="100000"/>
                        </a:lnSpc>
                        <a:spcBef>
                          <a:spcPts val="0"/>
                        </a:spcBef>
                        <a:spcAft>
                          <a:spcPts val="0"/>
                        </a:spcAft>
                        <a:buClr>
                          <a:srgbClr val="000000"/>
                        </a:buClr>
                        <a:buSzPts val="3600"/>
                        <a:buFont typeface="Arial" panose="020B0604020202020204" pitchFamily="34" charset="0"/>
                        <a:buChar char="•"/>
                      </a:pPr>
                      <a:r>
                        <a:rPr lang="en-US" sz="2000" u="none" strike="noStrike" cap="none" dirty="0">
                          <a:solidFill>
                            <a:schemeClr val="tx1"/>
                          </a:solidFill>
                          <a:latin typeface="Century Gothic" panose="020B0502020202020204" pitchFamily="34" charset="0"/>
                        </a:rPr>
                        <a:t>Object Oriented Programming</a:t>
                      </a:r>
                      <a:endParaRPr sz="2000" u="none" strike="noStrike" cap="none" dirty="0">
                        <a:solidFill>
                          <a:schemeClr val="tx1"/>
                        </a:solidFill>
                        <a:latin typeface="Century Gothic" panose="020B0502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0" name="Video 29">
            <a:hlinkClick r:id="" action="ppaction://media"/>
            <a:extLst>
              <a:ext uri="{FF2B5EF4-FFF2-40B4-BE49-F238E27FC236}">
                <a16:creationId xmlns:a16="http://schemas.microsoft.com/office/drawing/2014/main" id="{ADE2079D-5132-962F-D001-62065844F78C}"/>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2116"/>
    </mc:Choice>
    <mc:Fallback>
      <p:transition spd="slow" advTm="321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0"/>
                </p:tgtEl>
              </p:cMediaNode>
            </p:video>
            <p:seq concurrent="1" nextAc="seek">
              <p:cTn id="8" restart="whenNotActive" fill="hold" evtFilter="cancelBubble" nodeType="interactiveSeq">
                <p:stCondLst>
                  <p:cond evt="onClick" delay="0">
                    <p:tgtEl>
                      <p:spTgt spid="3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0"/>
                                        </p:tgtEl>
                                      </p:cBhvr>
                                    </p:cmd>
                                  </p:childTnLst>
                                </p:cTn>
                              </p:par>
                            </p:childTnLst>
                          </p:cTn>
                        </p:par>
                      </p:childTnLst>
                    </p:cTn>
                  </p:par>
                </p:childTnLst>
              </p:cTn>
              <p:nextCondLst>
                <p:cond evt="onClick" delay="0">
                  <p:tgtEl>
                    <p:spTgt spid="30"/>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398274" cy="4024125"/>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90000"/>
              </a:lnSpc>
              <a:spcBef>
                <a:spcPts val="0"/>
              </a:spcBef>
              <a:spcAft>
                <a:spcPts val="0"/>
              </a:spcAft>
              <a:buClr>
                <a:schemeClr val="lt1"/>
              </a:buClr>
              <a:buSzPts val="2200"/>
              <a:buChar char="•"/>
            </a:pPr>
            <a:r>
              <a:rPr lang="en-US" dirty="0"/>
              <a:t>Validate Input Data</a:t>
            </a:r>
          </a:p>
          <a:p>
            <a:pPr marL="685800" lvl="1" indent="-228600">
              <a:spcBef>
                <a:spcPts val="0"/>
              </a:spcBef>
              <a:buSzPts val="2200"/>
            </a:pPr>
            <a:r>
              <a:rPr lang="en-US" dirty="0"/>
              <a:t>Data Types</a:t>
            </a:r>
          </a:p>
          <a:p>
            <a:pPr marL="228600" lvl="0" indent="-228600" algn="l" rtl="0">
              <a:lnSpc>
                <a:spcPct val="90000"/>
              </a:lnSpc>
              <a:spcBef>
                <a:spcPts val="0"/>
              </a:spcBef>
              <a:spcAft>
                <a:spcPts val="0"/>
              </a:spcAft>
              <a:buClr>
                <a:schemeClr val="lt1"/>
              </a:buClr>
              <a:buSzPts val="2200"/>
              <a:buChar char="•"/>
            </a:pPr>
            <a:r>
              <a:rPr lang="en-US" dirty="0"/>
              <a:t>Heed Compiler Warnings</a:t>
            </a:r>
          </a:p>
          <a:p>
            <a:pPr marL="685800" lvl="1" indent="-228600">
              <a:spcBef>
                <a:spcPts val="0"/>
              </a:spcBef>
              <a:buSzPts val="2200"/>
            </a:pPr>
            <a:r>
              <a:rPr lang="en-US" dirty="0"/>
              <a:t>Containers</a:t>
            </a:r>
          </a:p>
          <a:p>
            <a:pPr marL="685800" lvl="1" indent="-228600">
              <a:spcBef>
                <a:spcPts val="0"/>
              </a:spcBef>
              <a:buSzPts val="2200"/>
            </a:pPr>
            <a:r>
              <a:rPr lang="en-US" dirty="0"/>
              <a:t>Expressions</a:t>
            </a:r>
          </a:p>
          <a:p>
            <a:pPr marL="228600" lvl="0" indent="-228600" algn="l" rtl="0">
              <a:lnSpc>
                <a:spcPct val="90000"/>
              </a:lnSpc>
              <a:spcBef>
                <a:spcPts val="0"/>
              </a:spcBef>
              <a:spcAft>
                <a:spcPts val="0"/>
              </a:spcAft>
              <a:buClr>
                <a:schemeClr val="lt1"/>
              </a:buClr>
              <a:buSzPts val="2200"/>
              <a:buChar char="•"/>
            </a:pPr>
            <a:r>
              <a:rPr lang="en-US" dirty="0"/>
              <a:t>Architect and Design for Security Policies</a:t>
            </a:r>
          </a:p>
          <a:p>
            <a:pPr marL="685800" lvl="1" indent="-228600">
              <a:spcBef>
                <a:spcPts val="0"/>
              </a:spcBef>
              <a:buSzPts val="2200"/>
            </a:pPr>
            <a:r>
              <a:rPr lang="en-US" dirty="0"/>
              <a:t>Memory Protection</a:t>
            </a:r>
          </a:p>
          <a:p>
            <a:pPr marL="685800" lvl="1" indent="-228600">
              <a:spcBef>
                <a:spcPts val="0"/>
              </a:spcBef>
              <a:buSzPts val="2200"/>
            </a:pPr>
            <a:r>
              <a:rPr lang="en-US" dirty="0"/>
              <a:t>Exceptions</a:t>
            </a:r>
          </a:p>
          <a:p>
            <a:pPr marL="685800" lvl="1" indent="-228600">
              <a:spcBef>
                <a:spcPts val="0"/>
              </a:spcBef>
              <a:buSzPts val="2200"/>
            </a:pPr>
            <a:r>
              <a:rPr lang="en-US" dirty="0"/>
              <a:t>Object Oriented Programming</a:t>
            </a:r>
          </a:p>
          <a:p>
            <a:pPr marL="685800" lvl="1" indent="-228600">
              <a:spcBef>
                <a:spcPts val="0"/>
              </a:spcBef>
              <a:buSzPts val="2200"/>
            </a:pPr>
            <a:r>
              <a:rPr lang="en-US" dirty="0"/>
              <a:t>Containers</a:t>
            </a:r>
          </a:p>
          <a:p>
            <a:pPr marL="228600" lvl="0" indent="-228600" algn="l" rtl="0">
              <a:lnSpc>
                <a:spcPct val="90000"/>
              </a:lnSpc>
              <a:spcBef>
                <a:spcPts val="0"/>
              </a:spcBef>
              <a:spcAft>
                <a:spcPts val="0"/>
              </a:spcAft>
              <a:buClr>
                <a:schemeClr val="lt1"/>
              </a:buClr>
              <a:buSzPts val="2200"/>
              <a:buChar char="•"/>
            </a:pPr>
            <a:r>
              <a:rPr lang="en-US" dirty="0"/>
              <a:t>Keep it Simple</a:t>
            </a:r>
          </a:p>
          <a:p>
            <a:pPr marL="685800" lvl="1" indent="-228600">
              <a:spcBef>
                <a:spcPts val="0"/>
              </a:spcBef>
              <a:buSzPts val="2200"/>
            </a:pPr>
            <a:r>
              <a:rPr lang="en-US" dirty="0"/>
              <a:t>Data Values</a:t>
            </a:r>
          </a:p>
          <a:p>
            <a:pPr marL="685800" lvl="1" indent="-228600">
              <a:spcBef>
                <a:spcPts val="0"/>
              </a:spcBef>
              <a:buSzPts val="2200"/>
            </a:pPr>
            <a:r>
              <a:rPr lang="en-US" dirty="0"/>
              <a:t>Object Oriented Programming</a:t>
            </a:r>
          </a:p>
          <a:p>
            <a:pPr marL="228600" lvl="0" indent="-228600" algn="l" rtl="0">
              <a:lnSpc>
                <a:spcPct val="90000"/>
              </a:lnSpc>
              <a:spcBef>
                <a:spcPts val="0"/>
              </a:spcBef>
              <a:spcAft>
                <a:spcPts val="0"/>
              </a:spcAft>
              <a:buClr>
                <a:schemeClr val="lt1"/>
              </a:buClr>
              <a:buSzPts val="2200"/>
              <a:buChar char="•"/>
            </a:pPr>
            <a:r>
              <a:rPr lang="en-US" dirty="0"/>
              <a:t>Default Deny</a:t>
            </a:r>
          </a:p>
          <a:p>
            <a:pPr marL="685800" lvl="1" indent="-228600">
              <a:spcBef>
                <a:spcPts val="0"/>
              </a:spcBef>
              <a:buSzPts val="2200"/>
            </a:pPr>
            <a:r>
              <a:rPr lang="en-US" dirty="0"/>
              <a:t>SQL Injection</a:t>
            </a:r>
          </a:p>
          <a:p>
            <a:pPr marL="685800" lvl="1" indent="-228600">
              <a:spcBef>
                <a:spcPts val="0"/>
              </a:spcBef>
              <a:buSzPts val="2200"/>
            </a:pPr>
            <a:r>
              <a:rPr lang="en-US" dirty="0"/>
              <a:t>Containers.</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9" name="Video 28">
            <a:hlinkClick r:id="" action="ppaction://media"/>
            <a:extLst>
              <a:ext uri="{FF2B5EF4-FFF2-40B4-BE49-F238E27FC236}">
                <a16:creationId xmlns:a16="http://schemas.microsoft.com/office/drawing/2014/main" id="{F8DED4D8-A137-14EE-78B1-8BBDD31D8841}"/>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2917"/>
    </mc:Choice>
    <mc:Fallback>
      <p:transition spd="slow" advTm="122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9"/>
                </p:tgtEl>
              </p:cMediaNode>
            </p:video>
            <p:seq concurrent="1" nextAc="seek">
              <p:cTn id="8" restart="whenNotActive" fill="hold" evtFilter="cancelBubble" nodeType="interactiveSeq">
                <p:stCondLst>
                  <p:cond evt="onClick" delay="0">
                    <p:tgtEl>
                      <p:spTgt spid="2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9"/>
                                        </p:tgtEl>
                                      </p:cBhvr>
                                    </p:cmd>
                                  </p:childTnLst>
                                </p:cTn>
                              </p:par>
                            </p:childTnLst>
                          </p:cTn>
                        </p:par>
                      </p:childTnLst>
                    </p:cTn>
                  </p:par>
                </p:childTnLst>
              </p:cTn>
              <p:nextCondLst>
                <p:cond evt="onClick" delay="0">
                  <p:tgtEl>
                    <p:spTgt spid="29"/>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398274" cy="4024125"/>
          </a:xfrm>
          <a:prstGeom prst="rect">
            <a:avLst/>
          </a:prstGeom>
          <a:noFill/>
          <a:ln>
            <a:noFill/>
          </a:ln>
        </p:spPr>
        <p:txBody>
          <a:bodyPr spcFirstLastPara="1" wrap="square" lIns="91425" tIns="45700" rIns="91425" bIns="45700" anchor="t" anchorCtr="0">
            <a:normAutofit/>
          </a:bodyPr>
          <a:lstStyle/>
          <a:p>
            <a:pPr marL="228600" marR="0" indent="-228600" algn="l" rtl="0">
              <a:lnSpc>
                <a:spcPct val="90000"/>
              </a:lnSpc>
              <a:spcBef>
                <a:spcPts val="0"/>
              </a:spcBef>
              <a:spcAft>
                <a:spcPts val="0"/>
              </a:spcAft>
              <a:buClr>
                <a:schemeClr val="lt1"/>
              </a:buClr>
              <a:buSzPts val="2200"/>
              <a:buFont typeface="Arial" panose="020B0604020202020204" pitchFamily="34" charset="0"/>
              <a:buChar char="•"/>
            </a:pPr>
            <a:r>
              <a:rPr lang="en-US" b="0" i="0" dirty="0">
                <a:solidFill>
                  <a:srgbClr val="FFFFFF"/>
                </a:solidFill>
                <a:effectLst/>
                <a:latin typeface="Century Gothic" panose="020B0502020202020204" pitchFamily="34" charset="0"/>
                <a:ea typeface="Arial" panose="020B0604020202020204" pitchFamily="34" charset="0"/>
                <a:cs typeface="Arial" panose="020B0604020202020204" pitchFamily="34" charset="0"/>
              </a:rPr>
              <a:t>Adhere to the Principle of Least Privilege</a:t>
            </a:r>
            <a:endParaRPr lang="en-US" dirty="0">
              <a:effectLst/>
            </a:endParaRPr>
          </a:p>
          <a:p>
            <a:pPr marL="228600" marR="0" indent="-228600" algn="l" rtl="0">
              <a:lnSpc>
                <a:spcPct val="90000"/>
              </a:lnSpc>
              <a:spcBef>
                <a:spcPts val="0"/>
              </a:spcBef>
              <a:spcAft>
                <a:spcPts val="0"/>
              </a:spcAft>
            </a:pPr>
            <a:r>
              <a:rPr lang="en-US" b="0" i="0" dirty="0">
                <a:solidFill>
                  <a:srgbClr val="FFFFFF"/>
                </a:solidFill>
                <a:effectLst/>
                <a:latin typeface="Century Gothic" panose="020B0502020202020204" pitchFamily="34" charset="0"/>
                <a:ea typeface="Arial" panose="020B0604020202020204" pitchFamily="34" charset="0"/>
                <a:cs typeface="Arial" panose="020B0604020202020204" pitchFamily="34" charset="0"/>
              </a:rPr>
              <a:t>Sanitize Data Sent to Other Systems</a:t>
            </a:r>
            <a:endParaRPr lang="en-US" dirty="0">
              <a:effectLst/>
            </a:endParaRPr>
          </a:p>
          <a:p>
            <a:pPr marL="685800" lvl="1" indent="-228600">
              <a:spcBef>
                <a:spcPts val="0"/>
              </a:spcBef>
            </a:pPr>
            <a:r>
              <a:rPr lang="en-US" b="0" i="0" dirty="0">
                <a:solidFill>
                  <a:srgbClr val="FFFFFF"/>
                </a:solidFill>
                <a:effectLst/>
                <a:latin typeface="Century Gothic" panose="020B0502020202020204" pitchFamily="34" charset="0"/>
                <a:ea typeface="Arial" panose="020B0604020202020204" pitchFamily="34" charset="0"/>
                <a:cs typeface="Arial" panose="020B0604020202020204" pitchFamily="34" charset="0"/>
              </a:rPr>
              <a:t>String Correctness</a:t>
            </a:r>
          </a:p>
          <a:p>
            <a:pPr marL="685800" lvl="1" indent="-228600">
              <a:spcBef>
                <a:spcPts val="0"/>
              </a:spcBef>
            </a:pPr>
            <a:r>
              <a:rPr lang="en-US" dirty="0">
                <a:solidFill>
                  <a:srgbClr val="FFFFFF"/>
                </a:solidFill>
                <a:latin typeface="Century Gothic" panose="020B0502020202020204" pitchFamily="34" charset="0"/>
                <a:cs typeface="Arial" panose="020B0604020202020204" pitchFamily="34" charset="0"/>
              </a:rPr>
              <a:t>SQL Injection</a:t>
            </a:r>
            <a:endParaRPr lang="en-US" dirty="0">
              <a:effectLst/>
            </a:endParaRPr>
          </a:p>
          <a:p>
            <a:pPr marL="228600" marR="0" indent="-228600" algn="l" rtl="0">
              <a:lnSpc>
                <a:spcPct val="90000"/>
              </a:lnSpc>
              <a:spcBef>
                <a:spcPts val="0"/>
              </a:spcBef>
              <a:spcAft>
                <a:spcPts val="0"/>
              </a:spcAft>
            </a:pPr>
            <a:r>
              <a:rPr lang="en-US" b="0" i="0" dirty="0">
                <a:solidFill>
                  <a:srgbClr val="FFFFFF"/>
                </a:solidFill>
                <a:effectLst/>
                <a:latin typeface="Century Gothic" panose="020B0502020202020204" pitchFamily="34" charset="0"/>
                <a:ea typeface="Arial" panose="020B0604020202020204" pitchFamily="34" charset="0"/>
                <a:cs typeface="Arial" panose="020B0604020202020204" pitchFamily="34" charset="0"/>
              </a:rPr>
              <a:t>Practice Defense in Depth</a:t>
            </a:r>
          </a:p>
          <a:p>
            <a:pPr marL="685800" lvl="1" indent="-228600">
              <a:spcBef>
                <a:spcPts val="0"/>
              </a:spcBef>
            </a:pPr>
            <a:r>
              <a:rPr lang="en-US" dirty="0"/>
              <a:t>C</a:t>
            </a:r>
            <a:r>
              <a:rPr lang="en-US" dirty="0">
                <a:effectLst/>
              </a:rPr>
              <a:t>ontainers.</a:t>
            </a:r>
          </a:p>
          <a:p>
            <a:pPr marL="228600" marR="0" indent="-228600" algn="l" rtl="0">
              <a:lnSpc>
                <a:spcPct val="90000"/>
              </a:lnSpc>
              <a:spcBef>
                <a:spcPts val="0"/>
              </a:spcBef>
              <a:spcAft>
                <a:spcPts val="0"/>
              </a:spcAft>
            </a:pPr>
            <a:r>
              <a:rPr lang="en-US" b="0" i="0" dirty="0">
                <a:solidFill>
                  <a:srgbClr val="FFFFFF"/>
                </a:solidFill>
                <a:effectLst/>
                <a:latin typeface="Century Gothic" panose="020B0502020202020204" pitchFamily="34" charset="0"/>
                <a:ea typeface="Arial" panose="020B0604020202020204" pitchFamily="34" charset="0"/>
                <a:cs typeface="Arial" panose="020B0604020202020204" pitchFamily="34" charset="0"/>
              </a:rPr>
              <a:t>Use Effective Quality Assurance Techniques</a:t>
            </a:r>
          </a:p>
          <a:p>
            <a:pPr marL="685800" lvl="1" indent="-228600">
              <a:spcBef>
                <a:spcPts val="0"/>
              </a:spcBef>
            </a:pPr>
            <a:r>
              <a:rPr lang="en-US" dirty="0">
                <a:effectLst/>
              </a:rPr>
              <a:t>Assertions</a:t>
            </a:r>
          </a:p>
          <a:p>
            <a:pPr marL="685800" lvl="1" indent="-228600">
              <a:spcBef>
                <a:spcPts val="0"/>
              </a:spcBef>
            </a:pPr>
            <a:r>
              <a:rPr lang="en-US" dirty="0"/>
              <a:t>Expressions</a:t>
            </a:r>
            <a:endParaRPr lang="en-US" dirty="0">
              <a:effectLst/>
            </a:endParaRPr>
          </a:p>
          <a:p>
            <a:pPr marL="228600" marR="0" indent="-228600" algn="l" rtl="0">
              <a:lnSpc>
                <a:spcPct val="90000"/>
              </a:lnSpc>
              <a:spcBef>
                <a:spcPts val="0"/>
              </a:spcBef>
              <a:spcAft>
                <a:spcPts val="0"/>
              </a:spcAft>
            </a:pPr>
            <a:r>
              <a:rPr lang="en-US" b="0" i="0" dirty="0">
                <a:solidFill>
                  <a:srgbClr val="FFFFFF"/>
                </a:solidFill>
                <a:effectLst/>
                <a:latin typeface="Century Gothic" panose="020B0502020202020204" pitchFamily="34" charset="0"/>
                <a:ea typeface="Arial" panose="020B0604020202020204" pitchFamily="34" charset="0"/>
                <a:cs typeface="Arial" panose="020B0604020202020204" pitchFamily="34" charset="0"/>
              </a:rPr>
              <a:t>Adopt a Secure Coding Standard</a:t>
            </a:r>
            <a:endParaRPr lang="en-US" dirty="0">
              <a:effectLst/>
            </a:endParaRP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5" name="Video 14">
            <a:hlinkClick r:id="" action="ppaction://media"/>
            <a:extLst>
              <a:ext uri="{FF2B5EF4-FFF2-40B4-BE49-F238E27FC236}">
                <a16:creationId xmlns:a16="http://schemas.microsoft.com/office/drawing/2014/main" id="{C76E39F4-C766-F11D-6F9D-FC5F1C8FBA9B}"/>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442102750"/>
      </p:ext>
    </p:extLst>
  </p:cSld>
  <p:clrMapOvr>
    <a:masterClrMapping/>
  </p:clrMapOvr>
  <mc:AlternateContent xmlns:mc="http://schemas.openxmlformats.org/markup-compatibility/2006">
    <mc:Choice xmlns:p14="http://schemas.microsoft.com/office/powerpoint/2010/main" Requires="p14">
      <p:transition spd="slow" p14:dur="2000" advTm="92886"/>
    </mc:Choice>
    <mc:Fallback>
      <p:transition spd="slow" advTm="928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200000"/>
              </a:lnSpc>
              <a:spcBef>
                <a:spcPts val="0"/>
              </a:spcBef>
              <a:spcAft>
                <a:spcPts val="0"/>
              </a:spcAft>
              <a:buClr>
                <a:schemeClr val="lt1"/>
              </a:buClr>
              <a:buSzPts val="2000"/>
              <a:buChar char="•"/>
            </a:pPr>
            <a:r>
              <a:rPr lang="en-US" sz="2000" dirty="0"/>
              <a:t>Data Type - [STD-001-CPP] - Validate user input for proper data types.</a:t>
            </a:r>
          </a:p>
          <a:p>
            <a:pPr marL="228600" lvl="0" indent="-228600" algn="l" rtl="0">
              <a:lnSpc>
                <a:spcPct val="200000"/>
              </a:lnSpc>
              <a:spcBef>
                <a:spcPts val="0"/>
              </a:spcBef>
              <a:spcAft>
                <a:spcPts val="0"/>
              </a:spcAft>
              <a:buClr>
                <a:schemeClr val="lt1"/>
              </a:buClr>
              <a:buSzPts val="2000"/>
              <a:buChar char="•"/>
            </a:pPr>
            <a:r>
              <a:rPr lang="en-US" sz="2000" dirty="0"/>
              <a:t>Data Value - [STD-002-CPP] - Use data types that dynamically allocate memory.</a:t>
            </a:r>
          </a:p>
          <a:p>
            <a:pPr marL="228600" lvl="0" indent="-228600" algn="l" rtl="0">
              <a:lnSpc>
                <a:spcPct val="200000"/>
              </a:lnSpc>
              <a:spcBef>
                <a:spcPts val="0"/>
              </a:spcBef>
              <a:spcAft>
                <a:spcPts val="0"/>
              </a:spcAft>
              <a:buClr>
                <a:schemeClr val="lt1"/>
              </a:buClr>
              <a:buSzPts val="2000"/>
              <a:buChar char="•"/>
            </a:pPr>
            <a:r>
              <a:rPr lang="en-US" sz="2000" dirty="0"/>
              <a:t>String Correctness - [STD-003-CPP] - Format Strings with user input when entering into pre-written sentences.</a:t>
            </a:r>
          </a:p>
          <a:p>
            <a:pPr marL="228600" lvl="0" indent="-228600" algn="l" rtl="0">
              <a:lnSpc>
                <a:spcPct val="200000"/>
              </a:lnSpc>
              <a:spcBef>
                <a:spcPts val="0"/>
              </a:spcBef>
              <a:spcAft>
                <a:spcPts val="0"/>
              </a:spcAft>
              <a:buClr>
                <a:schemeClr val="lt1"/>
              </a:buClr>
              <a:buSzPts val="2000"/>
              <a:buChar char="•"/>
            </a:pPr>
            <a:r>
              <a:rPr lang="en-US" sz="2000" dirty="0"/>
              <a:t>SQL Injection	 - [STD-004-CPP] - Check for SQL code in user input and reject if found.</a:t>
            </a:r>
          </a:p>
          <a:p>
            <a:pPr marL="228600" lvl="0" indent="-228600" algn="l" rtl="0">
              <a:lnSpc>
                <a:spcPct val="200000"/>
              </a:lnSpc>
              <a:spcBef>
                <a:spcPts val="0"/>
              </a:spcBef>
              <a:spcAft>
                <a:spcPts val="0"/>
              </a:spcAft>
              <a:buClr>
                <a:schemeClr val="lt1"/>
              </a:buClr>
              <a:buSzPts val="2000"/>
              <a:buChar char="•"/>
            </a:pPr>
            <a:r>
              <a:rPr lang="en-US" sz="2000" dirty="0"/>
              <a:t>Memory Protection - [STD-005-CPP] - Clear std::</a:t>
            </a:r>
            <a:r>
              <a:rPr lang="en-US" sz="2000" dirty="0" err="1"/>
              <a:t>cin</a:t>
            </a:r>
            <a:r>
              <a:rPr lang="en-US" sz="2000" dirty="0"/>
              <a:t> buffers when rejecting input.</a:t>
            </a:r>
          </a:p>
          <a:p>
            <a:pPr marL="228600" lvl="0" indent="-228600" algn="l" rtl="0">
              <a:lnSpc>
                <a:spcPct val="90000"/>
              </a:lnSpc>
              <a:spcBef>
                <a:spcPts val="0"/>
              </a:spcBef>
              <a:spcAft>
                <a:spcPts val="0"/>
              </a:spcAft>
              <a:buClr>
                <a:schemeClr val="lt1"/>
              </a:buClr>
              <a:buSzPts val="2000"/>
              <a:buChar char="•"/>
            </a:pP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0" name="Video 9">
            <a:hlinkClick r:id="" action="ppaction://media"/>
            <a:extLst>
              <a:ext uri="{FF2B5EF4-FFF2-40B4-BE49-F238E27FC236}">
                <a16:creationId xmlns:a16="http://schemas.microsoft.com/office/drawing/2014/main" id="{0AA1D5E2-2C45-922D-6FCF-16D9A1E2EB91}"/>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7619"/>
    </mc:Choice>
    <mc:Fallback>
      <p:transition spd="slow" advTm="576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a:bodyPr>
          <a:lstStyle/>
          <a:p>
            <a:pPr marL="228600" lvl="0" indent="-228600" algn="l" rtl="0">
              <a:lnSpc>
                <a:spcPct val="150000"/>
              </a:lnSpc>
              <a:spcBef>
                <a:spcPts val="0"/>
              </a:spcBef>
              <a:spcAft>
                <a:spcPts val="0"/>
              </a:spcAft>
              <a:buClr>
                <a:schemeClr val="lt1"/>
              </a:buClr>
              <a:buSzPts val="2000"/>
              <a:buChar char="•"/>
            </a:pPr>
            <a:r>
              <a:rPr lang="en-US" dirty="0"/>
              <a:t>Assertions</a:t>
            </a:r>
            <a:r>
              <a:rPr lang="en-US" sz="2400" dirty="0"/>
              <a:t> - </a:t>
            </a:r>
            <a:r>
              <a:rPr lang="en-US" dirty="0"/>
              <a:t>[STD-006-CPP]</a:t>
            </a:r>
            <a:r>
              <a:rPr lang="en-US" sz="2400" dirty="0"/>
              <a:t> - </a:t>
            </a:r>
            <a:r>
              <a:rPr lang="en-US" dirty="0"/>
              <a:t>Use assertions to assist with validating data during development, best not to use assertions post release.</a:t>
            </a:r>
          </a:p>
          <a:p>
            <a:pPr marL="228600" lvl="0" indent="-228600" algn="l" rtl="0">
              <a:lnSpc>
                <a:spcPct val="150000"/>
              </a:lnSpc>
              <a:spcBef>
                <a:spcPts val="0"/>
              </a:spcBef>
              <a:spcAft>
                <a:spcPts val="0"/>
              </a:spcAft>
              <a:buClr>
                <a:schemeClr val="lt1"/>
              </a:buClr>
              <a:buSzPts val="2000"/>
              <a:buChar char="•"/>
            </a:pPr>
            <a:r>
              <a:rPr lang="en-US" dirty="0"/>
              <a:t>Exceptions</a:t>
            </a:r>
            <a:r>
              <a:rPr lang="en-US" sz="2400" dirty="0"/>
              <a:t> - </a:t>
            </a:r>
            <a:r>
              <a:rPr lang="en-US" dirty="0"/>
              <a:t>[STD-007-CPP]</a:t>
            </a:r>
            <a:r>
              <a:rPr lang="en-US" sz="2400" dirty="0"/>
              <a:t> - </a:t>
            </a:r>
            <a:r>
              <a:rPr lang="en-US" dirty="0"/>
              <a:t>Do not abruptly terminate program.</a:t>
            </a:r>
          </a:p>
          <a:p>
            <a:pPr marL="228600" lvl="0" indent="-228600" algn="l" rtl="0">
              <a:lnSpc>
                <a:spcPct val="150000"/>
              </a:lnSpc>
              <a:spcBef>
                <a:spcPts val="0"/>
              </a:spcBef>
              <a:spcAft>
                <a:spcPts val="0"/>
              </a:spcAft>
              <a:buClr>
                <a:schemeClr val="lt1"/>
              </a:buClr>
              <a:buSzPts val="2000"/>
              <a:buChar char="•"/>
            </a:pPr>
            <a:r>
              <a:rPr lang="en-US" dirty="0"/>
              <a:t>Object Oriented Programing</a:t>
            </a:r>
            <a:r>
              <a:rPr lang="en-US" sz="2400" dirty="0"/>
              <a:t> - </a:t>
            </a:r>
            <a:r>
              <a:rPr lang="en-US" dirty="0"/>
              <a:t>[STD-008-CPP]</a:t>
            </a:r>
            <a:r>
              <a:rPr lang="en-US" sz="2400" dirty="0"/>
              <a:t> - </a:t>
            </a:r>
            <a:r>
              <a:rPr lang="en-US" dirty="0"/>
              <a:t>Write constructor member initializers in declaration order.</a:t>
            </a:r>
          </a:p>
          <a:p>
            <a:pPr marL="228600" lvl="0" indent="-228600" algn="l" rtl="0">
              <a:lnSpc>
                <a:spcPct val="150000"/>
              </a:lnSpc>
              <a:spcBef>
                <a:spcPts val="0"/>
              </a:spcBef>
              <a:spcAft>
                <a:spcPts val="0"/>
              </a:spcAft>
              <a:buClr>
                <a:schemeClr val="lt1"/>
              </a:buClr>
              <a:buSzPts val="2000"/>
              <a:buChar char="•"/>
            </a:pPr>
            <a:r>
              <a:rPr lang="en-US" dirty="0"/>
              <a:t>Containers</a:t>
            </a:r>
            <a:r>
              <a:rPr lang="en-US" sz="2400" dirty="0"/>
              <a:t> - </a:t>
            </a:r>
            <a:r>
              <a:rPr lang="en-US" dirty="0"/>
              <a:t>[STD-009-CPP]</a:t>
            </a:r>
            <a:r>
              <a:rPr lang="en-US" sz="2400" dirty="0"/>
              <a:t> - </a:t>
            </a:r>
            <a:r>
              <a:rPr lang="en-US" dirty="0"/>
              <a:t>Use valid ranges for iterating through containers.</a:t>
            </a:r>
          </a:p>
          <a:p>
            <a:pPr marL="228600" lvl="0" indent="-228600" algn="l" rtl="0">
              <a:lnSpc>
                <a:spcPct val="150000"/>
              </a:lnSpc>
              <a:spcBef>
                <a:spcPts val="0"/>
              </a:spcBef>
              <a:spcAft>
                <a:spcPts val="0"/>
              </a:spcAft>
              <a:buClr>
                <a:schemeClr val="lt1"/>
              </a:buClr>
              <a:buSzPts val="2000"/>
              <a:buChar char="•"/>
            </a:pPr>
            <a:r>
              <a:rPr lang="en-US" dirty="0"/>
              <a:t>Expressions</a:t>
            </a:r>
            <a:r>
              <a:rPr lang="en-US" sz="2400" dirty="0"/>
              <a:t> - </a:t>
            </a:r>
            <a:r>
              <a:rPr lang="en-US" dirty="0"/>
              <a:t>[STD-010-CPP]</a:t>
            </a:r>
            <a:r>
              <a:rPr lang="en-US" sz="2400" dirty="0"/>
              <a:t> - </a:t>
            </a:r>
            <a:r>
              <a:rPr lang="en-US" dirty="0"/>
              <a:t>Do not access an object before it is initialized or after it is destroyed.</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9" name="Video 18">
            <a:hlinkClick r:id="" action="ppaction://media"/>
            <a:extLst>
              <a:ext uri="{FF2B5EF4-FFF2-40B4-BE49-F238E27FC236}">
                <a16:creationId xmlns:a16="http://schemas.microsoft.com/office/drawing/2014/main" id="{2A55D212-238D-E532-5A12-D7B809AF18DE}"/>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626022756"/>
      </p:ext>
    </p:extLst>
  </p:cSld>
  <p:clrMapOvr>
    <a:masterClrMapping/>
  </p:clrMapOvr>
  <mc:AlternateContent xmlns:mc="http://schemas.openxmlformats.org/markup-compatibility/2006">
    <mc:Choice xmlns:p14="http://schemas.microsoft.com/office/powerpoint/2010/main" Requires="p14">
      <p:transition spd="slow" p14:dur="2000" advTm="30986"/>
    </mc:Choice>
    <mc:Fallback>
      <p:transition spd="slow" advTm="309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9"/>
                </p:tgtEl>
              </p:cMediaNode>
            </p:video>
            <p:seq concurrent="1" nextAc="seek">
              <p:cTn id="8" restart="whenNotActive" fill="hold" evtFilter="cancelBubble" nodeType="interactiveSeq">
                <p:stCondLst>
                  <p:cond evt="onClick" delay="0">
                    <p:tgtEl>
                      <p:spTgt spid="1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9"/>
                                        </p:tgtEl>
                                      </p:cBhvr>
                                    </p:cmd>
                                  </p:childTnLst>
                                </p:cTn>
                              </p:par>
                            </p:childTnLst>
                          </p:cTn>
                        </p:par>
                      </p:childTnLst>
                    </p:cTn>
                  </p:par>
                </p:childTnLst>
              </p:cTn>
              <p:nextCondLst>
                <p:cond evt="onClick" delay="0">
                  <p:tgtEl>
                    <p:spTgt spid="19"/>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150000"/>
              </a:lnSpc>
              <a:spcBef>
                <a:spcPts val="0"/>
              </a:spcBef>
              <a:spcAft>
                <a:spcPts val="0"/>
              </a:spcAft>
              <a:buClr>
                <a:schemeClr val="lt1"/>
              </a:buClr>
              <a:buSzPts val="2000"/>
              <a:buChar char="•"/>
            </a:pPr>
            <a:r>
              <a:rPr lang="en-US" sz="2400" dirty="0"/>
              <a:t>Data</a:t>
            </a:r>
          </a:p>
          <a:p>
            <a:pPr marL="685800" lvl="1" indent="-228600">
              <a:lnSpc>
                <a:spcPct val="150000"/>
              </a:lnSpc>
              <a:spcBef>
                <a:spcPts val="0"/>
              </a:spcBef>
              <a:buSzPts val="2000"/>
            </a:pPr>
            <a:r>
              <a:rPr lang="en-US" sz="2400" dirty="0"/>
              <a:t>At Rest – Stored using a hashing algorithm.</a:t>
            </a:r>
          </a:p>
          <a:p>
            <a:pPr marL="685800" lvl="1" indent="-228600">
              <a:lnSpc>
                <a:spcPct val="150000"/>
              </a:lnSpc>
              <a:spcBef>
                <a:spcPts val="0"/>
              </a:spcBef>
              <a:buSzPts val="2000"/>
            </a:pPr>
            <a:r>
              <a:rPr lang="en-US" sz="2400" dirty="0"/>
              <a:t>In Flight – Encrypted with an RSA algorithm.</a:t>
            </a:r>
          </a:p>
          <a:p>
            <a:pPr marL="685800" lvl="1" indent="-228600">
              <a:lnSpc>
                <a:spcPct val="150000"/>
              </a:lnSpc>
              <a:spcBef>
                <a:spcPts val="0"/>
              </a:spcBef>
              <a:buSzPts val="2000"/>
            </a:pPr>
            <a:r>
              <a:rPr lang="en-US" sz="2400" dirty="0"/>
              <a:t>In Use – Must be unencrypted for secure operations, other safeguards necessary.</a:t>
            </a:r>
            <a:endParaRPr sz="24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0" name="Video 9">
            <a:hlinkClick r:id="" action="ppaction://media"/>
            <a:extLst>
              <a:ext uri="{FF2B5EF4-FFF2-40B4-BE49-F238E27FC236}">
                <a16:creationId xmlns:a16="http://schemas.microsoft.com/office/drawing/2014/main" id="{37D826B2-C4DE-0296-65E7-452C51FDA7D2}"/>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8258"/>
    </mc:Choice>
    <mc:Fallback>
      <p:transition spd="slow" advTm="68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200000"/>
              </a:lnSpc>
              <a:spcBef>
                <a:spcPts val="0"/>
              </a:spcBef>
              <a:spcAft>
                <a:spcPts val="0"/>
              </a:spcAft>
              <a:buClr>
                <a:schemeClr val="lt1"/>
              </a:buClr>
              <a:buSzPts val="2400"/>
              <a:buChar char="•"/>
            </a:pPr>
            <a:r>
              <a:rPr lang="en-US" dirty="0"/>
              <a:t>Authentication – Only people with access should have access</a:t>
            </a:r>
          </a:p>
          <a:p>
            <a:pPr marL="228600" lvl="0" indent="-228600" algn="l" rtl="0">
              <a:lnSpc>
                <a:spcPct val="100000"/>
              </a:lnSpc>
              <a:spcBef>
                <a:spcPts val="0"/>
              </a:spcBef>
              <a:spcAft>
                <a:spcPts val="0"/>
              </a:spcAft>
              <a:buClr>
                <a:schemeClr val="lt1"/>
              </a:buClr>
              <a:buSzPts val="2400"/>
              <a:buChar char="•"/>
            </a:pPr>
            <a:r>
              <a:rPr lang="en-US" dirty="0"/>
              <a:t>Authorization – Adhere to principle of least privilege</a:t>
            </a:r>
          </a:p>
          <a:p>
            <a:pPr marL="228600" lvl="0" indent="-228600" algn="l" rtl="0">
              <a:lnSpc>
                <a:spcPct val="200000"/>
              </a:lnSpc>
              <a:spcBef>
                <a:spcPts val="0"/>
              </a:spcBef>
              <a:spcAft>
                <a:spcPts val="0"/>
              </a:spcAft>
              <a:buClr>
                <a:schemeClr val="lt1"/>
              </a:buClr>
              <a:buSzPts val="2400"/>
              <a:buChar char="•"/>
            </a:pPr>
            <a:r>
              <a:rPr lang="en-US" dirty="0"/>
              <a:t>Accounting – Record keeping and user action logs</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4" name="Video 13">
            <a:hlinkClick r:id="" action="ppaction://media"/>
            <a:extLst>
              <a:ext uri="{FF2B5EF4-FFF2-40B4-BE49-F238E27FC236}">
                <a16:creationId xmlns:a16="http://schemas.microsoft.com/office/drawing/2014/main" id="{86BA0CCC-2C1C-8A0E-CCC1-331EF3FBC0D9}"/>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3189"/>
    </mc:Choice>
    <mc:Fallback>
      <p:transition spd="slow" advTm="83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671</TotalTime>
  <Words>490</Words>
  <Application>Microsoft Office PowerPoint</Application>
  <PresentationFormat>Widescreen</PresentationFormat>
  <Paragraphs>97</Paragraphs>
  <Slides>20</Slides>
  <Notes>20</Notes>
  <HiddenSlides>0</HiddenSlides>
  <MMClips>20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Century Gothic</vt:lpstr>
      <vt:lpstr>Calibri</vt:lpstr>
      <vt:lpstr>Arial</vt:lpstr>
      <vt:lpstr>Vapor Trail</vt:lpstr>
      <vt:lpstr>Green Pace</vt:lpstr>
      <vt:lpstr>OVERVIEW: DEFENSE IN DEPTH</vt:lpstr>
      <vt:lpstr>THREATS MATRIX</vt:lpstr>
      <vt:lpstr>10 PRINCIPLES</vt:lpstr>
      <vt:lpstr>10 PRINCIPLES</vt:lpstr>
      <vt:lpstr>CODING STANDARDS</vt:lpstr>
      <vt:lpstr>CODING STANDARDS</vt:lpstr>
      <vt:lpstr>ENCRYPTION POLICIES</vt:lpstr>
      <vt:lpstr>TRIPLE-A POLICIES</vt:lpstr>
      <vt:lpstr>Unit Testing - Overview</vt:lpstr>
      <vt:lpstr>Unit Testing – Can we add values to the collection?</vt:lpstr>
      <vt:lpstr>Unit Testing – Can we add values to the collection?</vt:lpstr>
      <vt:lpstr>Unit Testing - Resizing</vt:lpstr>
      <vt:lpstr>Unit Testing – Does the exception get thrown?</vt:lpstr>
      <vt:lpstr>Unit Testing – Does the exception get thrown?</vt:lpstr>
      <vt:lpstr>AUTOMATION SUMMARY</vt:lpstr>
      <vt:lpstr>TOOLS</vt:lpstr>
      <vt:lpstr>RISKS AND BENEFITS</vt:lpstr>
      <vt:lpstr>RECOMMENDATIONS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Eric Breznen</cp:lastModifiedBy>
  <cp:revision>7</cp:revision>
  <dcterms:created xsi:type="dcterms:W3CDTF">2020-08-19T17:59:24Z</dcterms:created>
  <dcterms:modified xsi:type="dcterms:W3CDTF">2024-10-21T07:35:22Z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